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5" r:id="rId7"/>
    <p:sldId id="261" r:id="rId8"/>
    <p:sldId id="262" r:id="rId9"/>
    <p:sldId id="267" r:id="rId10"/>
    <p:sldId id="269" r:id="rId11"/>
    <p:sldId id="278" r:id="rId12"/>
    <p:sldId id="266" r:id="rId13"/>
    <p:sldId id="268" r:id="rId14"/>
    <p:sldId id="270" r:id="rId15"/>
    <p:sldId id="272" r:id="rId16"/>
    <p:sldId id="273" r:id="rId17"/>
    <p:sldId id="274" r:id="rId18"/>
    <p:sldId id="275" r:id="rId19"/>
    <p:sldId id="276" r:id="rId20"/>
    <p:sldId id="277" r:id="rId21"/>
    <p:sldId id="263" r:id="rId22"/>
    <p:sldId id="264" r:id="rId23"/>
    <p:sldId id="271" r:id="rId24"/>
  </p:sldIdLst>
  <p:sldSz cx="18288000" cy="10287000"/>
  <p:notesSz cx="6858000" cy="9144000"/>
  <p:embeddedFontLst>
    <p:embeddedFont>
      <p:font typeface="Carelia" panose="020B0604020202020204" charset="0"/>
      <p:regular r:id="rId26"/>
    </p:embeddedFont>
    <p:embeddedFont>
      <p:font typeface="Dosis"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EDDAC-23EF-4903-AE0A-9E554A5318C5}" type="datetimeFigureOut">
              <a:rPr lang="en-MY" smtClean="0"/>
              <a:t>20/6/2024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9858C-8628-4DBC-B8C7-B6B46F8F97F2}" type="slidenum">
              <a:rPr lang="en-MY" smtClean="0"/>
              <a:t>‹#›</a:t>
            </a:fld>
            <a:endParaRPr lang="en-MY"/>
          </a:p>
        </p:txBody>
      </p:sp>
    </p:spTree>
    <p:extLst>
      <p:ext uri="{BB962C8B-B14F-4D97-AF65-F5344CB8AC3E}">
        <p14:creationId xmlns:p14="http://schemas.microsoft.com/office/powerpoint/2010/main" val="150889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AE09858C-8628-4DBC-B8C7-B6B46F8F97F2}" type="slidenum">
              <a:rPr lang="en-MY" smtClean="0"/>
              <a:t>1</a:t>
            </a:fld>
            <a:endParaRPr lang="en-MY"/>
          </a:p>
        </p:txBody>
      </p:sp>
    </p:spTree>
    <p:extLst>
      <p:ext uri="{BB962C8B-B14F-4D97-AF65-F5344CB8AC3E}">
        <p14:creationId xmlns:p14="http://schemas.microsoft.com/office/powerpoint/2010/main" val="138522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AE09858C-8628-4DBC-B8C7-B6B46F8F97F2}" type="slidenum">
              <a:rPr lang="en-MY" smtClean="0"/>
              <a:t>9</a:t>
            </a:fld>
            <a:endParaRPr lang="en-MY"/>
          </a:p>
        </p:txBody>
      </p:sp>
    </p:spTree>
    <p:extLst>
      <p:ext uri="{BB962C8B-B14F-4D97-AF65-F5344CB8AC3E}">
        <p14:creationId xmlns:p14="http://schemas.microsoft.com/office/powerpoint/2010/main" val="116353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6.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7.sv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6.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9.png"/><Relationship Id="rId4" Type="http://schemas.openxmlformats.org/officeDocument/2006/relationships/image" Target="../media/image37.sv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6.png"/><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7.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6.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71.png"/><Relationship Id="rId4" Type="http://schemas.openxmlformats.org/officeDocument/2006/relationships/image" Target="../media/image37.sv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6.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7.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6.png"/><Relationship Id="rId7"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79.png"/><Relationship Id="rId5" Type="http://schemas.openxmlformats.org/officeDocument/2006/relationships/image" Target="../media/image10.png"/><Relationship Id="rId10" Type="http://schemas.openxmlformats.org/officeDocument/2006/relationships/image" Target="../media/image78.png"/><Relationship Id="rId4" Type="http://schemas.openxmlformats.org/officeDocument/2006/relationships/image" Target="../media/image37.sv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6.png"/><Relationship Id="rId7"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83.png"/><Relationship Id="rId4" Type="http://schemas.openxmlformats.org/officeDocument/2006/relationships/image" Target="../media/image37.sv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6.png"/><Relationship Id="rId7"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87.png"/><Relationship Id="rId4" Type="http://schemas.openxmlformats.org/officeDocument/2006/relationships/image" Target="../media/image37.sv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pn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37.svg"/><Relationship Id="rId9" Type="http://schemas.openxmlformats.org/officeDocument/2006/relationships/image" Target="../media/image34.png"/><Relationship Id="rId1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4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MY"/>
          </a:p>
        </p:txBody>
      </p:sp>
      <p:sp>
        <p:nvSpPr>
          <p:cNvPr id="3" name="Freeform 3"/>
          <p:cNvSpPr/>
          <p:nvPr/>
        </p:nvSpPr>
        <p:spPr>
          <a:xfrm>
            <a:off x="-2663033" y="6195861"/>
            <a:ext cx="6914093" cy="5028432"/>
          </a:xfrm>
          <a:custGeom>
            <a:avLst/>
            <a:gdLst/>
            <a:ahLst/>
            <a:cxnLst/>
            <a:rect l="l" t="t" r="r" b="b"/>
            <a:pathLst>
              <a:path w="6914093" h="5028432">
                <a:moveTo>
                  <a:pt x="0" y="0"/>
                </a:moveTo>
                <a:lnTo>
                  <a:pt x="6914093" y="0"/>
                </a:lnTo>
                <a:lnTo>
                  <a:pt x="6914093" y="5028431"/>
                </a:lnTo>
                <a:lnTo>
                  <a:pt x="0" y="5028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4" name="Freeform 4"/>
          <p:cNvSpPr/>
          <p:nvPr/>
        </p:nvSpPr>
        <p:spPr>
          <a:xfrm>
            <a:off x="3600021" y="1968282"/>
            <a:ext cx="10228058" cy="1710875"/>
          </a:xfrm>
          <a:custGeom>
            <a:avLst/>
            <a:gdLst/>
            <a:ahLst/>
            <a:cxnLst/>
            <a:rect l="l" t="t" r="r" b="b"/>
            <a:pathLst>
              <a:path w="10228058" h="1710875">
                <a:moveTo>
                  <a:pt x="0" y="0"/>
                </a:moveTo>
                <a:lnTo>
                  <a:pt x="10228058" y="0"/>
                </a:lnTo>
                <a:lnTo>
                  <a:pt x="10228058" y="1710875"/>
                </a:lnTo>
                <a:lnTo>
                  <a:pt x="0" y="17108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5" name="TextBox 5"/>
          <p:cNvSpPr txBox="1"/>
          <p:nvPr/>
        </p:nvSpPr>
        <p:spPr>
          <a:xfrm>
            <a:off x="1862741" y="944206"/>
            <a:ext cx="13702618" cy="3568528"/>
          </a:xfrm>
          <a:prstGeom prst="rect">
            <a:avLst/>
          </a:prstGeom>
        </p:spPr>
        <p:txBody>
          <a:bodyPr lIns="0" tIns="0" rIns="0" bIns="0" rtlCol="0" anchor="t">
            <a:spAutoFit/>
          </a:bodyPr>
          <a:lstStyle/>
          <a:p>
            <a:pPr algn="ctr">
              <a:lnSpc>
                <a:spcPts val="14359"/>
              </a:lnSpc>
            </a:pPr>
            <a:r>
              <a:rPr lang="en-US" sz="10256">
                <a:solidFill>
                  <a:srgbClr val="01070A"/>
                </a:solidFill>
                <a:latin typeface="Carelia"/>
              </a:rPr>
              <a:t>Bookshop Management System</a:t>
            </a:r>
          </a:p>
        </p:txBody>
      </p:sp>
      <p:sp>
        <p:nvSpPr>
          <p:cNvPr id="6" name="Freeform 6"/>
          <p:cNvSpPr/>
          <p:nvPr/>
        </p:nvSpPr>
        <p:spPr>
          <a:xfrm>
            <a:off x="12456379" y="5404911"/>
            <a:ext cx="8246933" cy="6247677"/>
          </a:xfrm>
          <a:custGeom>
            <a:avLst/>
            <a:gdLst/>
            <a:ahLst/>
            <a:cxnLst/>
            <a:rect l="l" t="t" r="r" b="b"/>
            <a:pathLst>
              <a:path w="8246933" h="6247677">
                <a:moveTo>
                  <a:pt x="0" y="0"/>
                </a:moveTo>
                <a:lnTo>
                  <a:pt x="8246933" y="0"/>
                </a:lnTo>
                <a:lnTo>
                  <a:pt x="8246933" y="6247677"/>
                </a:lnTo>
                <a:lnTo>
                  <a:pt x="0" y="62476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7" name="Freeform 7"/>
          <p:cNvSpPr/>
          <p:nvPr/>
        </p:nvSpPr>
        <p:spPr>
          <a:xfrm>
            <a:off x="15308980" y="-1652824"/>
            <a:ext cx="8905028" cy="5575060"/>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8" name="Freeform 8"/>
          <p:cNvSpPr/>
          <p:nvPr/>
        </p:nvSpPr>
        <p:spPr>
          <a:xfrm rot="-3495846">
            <a:off x="-3929800" y="-2685694"/>
            <a:ext cx="5243739" cy="7338566"/>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9" name="TextBox 9"/>
          <p:cNvSpPr txBox="1"/>
          <p:nvPr/>
        </p:nvSpPr>
        <p:spPr>
          <a:xfrm>
            <a:off x="3134970" y="5067300"/>
            <a:ext cx="11158160" cy="2508251"/>
          </a:xfrm>
          <a:prstGeom prst="rect">
            <a:avLst/>
          </a:prstGeom>
        </p:spPr>
        <p:txBody>
          <a:bodyPr lIns="0" tIns="0" rIns="0" bIns="0" rtlCol="0" anchor="t">
            <a:spAutoFit/>
          </a:bodyPr>
          <a:lstStyle/>
          <a:p>
            <a:pPr algn="ctr">
              <a:lnSpc>
                <a:spcPts val="5032"/>
              </a:lnSpc>
            </a:pPr>
            <a:r>
              <a:rPr lang="en-US" sz="3594" dirty="0">
                <a:solidFill>
                  <a:srgbClr val="01070A"/>
                </a:solidFill>
                <a:latin typeface="Dosis"/>
              </a:rPr>
              <a:t>Name : NURUL AFIQAH BINTI ROSLI</a:t>
            </a:r>
          </a:p>
          <a:p>
            <a:pPr algn="ctr">
              <a:lnSpc>
                <a:spcPts val="5032"/>
              </a:lnSpc>
            </a:pPr>
            <a:r>
              <a:rPr lang="en-US" sz="3594" dirty="0">
                <a:solidFill>
                  <a:srgbClr val="01070A"/>
                </a:solidFill>
                <a:latin typeface="Dosis"/>
              </a:rPr>
              <a:t>No Matric : B032310083</a:t>
            </a:r>
          </a:p>
          <a:p>
            <a:pPr algn="ctr">
              <a:lnSpc>
                <a:spcPts val="5032"/>
              </a:lnSpc>
            </a:pPr>
            <a:r>
              <a:rPr lang="en-US" sz="3594" dirty="0">
                <a:solidFill>
                  <a:srgbClr val="01070A"/>
                </a:solidFill>
                <a:latin typeface="Dosis"/>
              </a:rPr>
              <a:t>Supervisor :  </a:t>
            </a:r>
            <a:r>
              <a:rPr lang="en-US" sz="3600" dirty="0">
                <a:effectLst/>
                <a:latin typeface="Dosis" pitchFamily="2" charset="0"/>
                <a:ea typeface="Arial" panose="020B0604020202020204" pitchFamily="34" charset="0"/>
                <a:cs typeface="Arial" panose="020B0604020202020204" pitchFamily="34" charset="0"/>
              </a:rPr>
              <a:t>TS. DR. MUHAMMAD HAZIQ LIM BIN ABDULLAH</a:t>
            </a:r>
          </a:p>
          <a:p>
            <a:pPr algn="ctr">
              <a:lnSpc>
                <a:spcPts val="5032"/>
              </a:lnSpc>
            </a:pPr>
            <a:r>
              <a:rPr lang="en-US" sz="3594" dirty="0">
                <a:solidFill>
                  <a:srgbClr val="01070A"/>
                </a:solidFill>
                <a:latin typeface="Dosis"/>
              </a:rPr>
              <a:t>Evaluator : </a:t>
            </a:r>
            <a:r>
              <a:rPr lang="en-US" sz="3600" dirty="0">
                <a:effectLst/>
                <a:latin typeface="Dosis" pitchFamily="2" charset="0"/>
                <a:ea typeface="Arial" panose="020B0604020202020204" pitchFamily="34" charset="0"/>
                <a:cs typeface="Arial" panose="020B0604020202020204" pitchFamily="34" charset="0"/>
              </a:rPr>
              <a:t>TS. DR. HAMZAH ASYRANI BIN SULAIMAN</a:t>
            </a:r>
            <a:endParaRPr lang="en-US" sz="3600" dirty="0">
              <a:solidFill>
                <a:srgbClr val="01070A"/>
              </a:solidFill>
              <a:latin typeface="Dosi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1824487" y="72514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4" name="Picture 3" descr="A diagram of a flowchart&#10;&#10;Description automatically generated">
            <a:extLst>
              <a:ext uri="{FF2B5EF4-FFF2-40B4-BE49-F238E27FC236}">
                <a16:creationId xmlns:a16="http://schemas.microsoft.com/office/drawing/2014/main" id="{31BE8094-4CAB-9A93-2525-397DC49AE1E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33151" y="325175"/>
            <a:ext cx="2558777" cy="9771325"/>
          </a:xfrm>
          <a:prstGeom prst="rect">
            <a:avLst/>
          </a:prstGeom>
          <a:noFill/>
          <a:ln>
            <a:noFill/>
          </a:ln>
        </p:spPr>
      </p:pic>
      <p:sp>
        <p:nvSpPr>
          <p:cNvPr id="5" name="TextBox 11">
            <a:extLst>
              <a:ext uri="{FF2B5EF4-FFF2-40B4-BE49-F238E27FC236}">
                <a16:creationId xmlns:a16="http://schemas.microsoft.com/office/drawing/2014/main" id="{51C63CA8-4535-4BF2-CE97-5C1D972693B4}"/>
              </a:ext>
            </a:extLst>
          </p:cNvPr>
          <p:cNvSpPr txBox="1"/>
          <p:nvPr/>
        </p:nvSpPr>
        <p:spPr>
          <a:xfrm>
            <a:off x="14604936" y="1181100"/>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Registration member</a:t>
            </a:r>
          </a:p>
        </p:txBody>
      </p:sp>
      <p:pic>
        <p:nvPicPr>
          <p:cNvPr id="6" name="Picture 5" descr="A diagram of a diagram&#10;&#10;Description automatically generated">
            <a:extLst>
              <a:ext uri="{FF2B5EF4-FFF2-40B4-BE49-F238E27FC236}">
                <a16:creationId xmlns:a16="http://schemas.microsoft.com/office/drawing/2014/main" id="{1634011C-A7F8-AF19-9B79-AE9EC420058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9107" y="430220"/>
            <a:ext cx="2536261" cy="9197010"/>
          </a:xfrm>
          <a:prstGeom prst="rect">
            <a:avLst/>
          </a:prstGeom>
          <a:noFill/>
          <a:ln>
            <a:noFill/>
          </a:ln>
        </p:spPr>
      </p:pic>
      <p:sp>
        <p:nvSpPr>
          <p:cNvPr id="7" name="TextBox 11">
            <a:extLst>
              <a:ext uri="{FF2B5EF4-FFF2-40B4-BE49-F238E27FC236}">
                <a16:creationId xmlns:a16="http://schemas.microsoft.com/office/drawing/2014/main" id="{826E7C0C-9BA3-4FE8-53BB-BF08B8DBF3B2}"/>
              </a:ext>
            </a:extLst>
          </p:cNvPr>
          <p:cNvSpPr txBox="1"/>
          <p:nvPr/>
        </p:nvSpPr>
        <p:spPr>
          <a:xfrm>
            <a:off x="8092440" y="9265784"/>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Admin menu</a:t>
            </a:r>
          </a:p>
        </p:txBody>
      </p:sp>
      <p:pic>
        <p:nvPicPr>
          <p:cNvPr id="8" name="Picture 7" descr="A diagram of a flowchart&#10;&#10;Description automatically generated">
            <a:extLst>
              <a:ext uri="{FF2B5EF4-FFF2-40B4-BE49-F238E27FC236}">
                <a16:creationId xmlns:a16="http://schemas.microsoft.com/office/drawing/2014/main" id="{AE77F118-A978-2DD3-E284-F9384A6B1BA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0720" y="876300"/>
            <a:ext cx="2768600" cy="6872061"/>
          </a:xfrm>
          <a:prstGeom prst="rect">
            <a:avLst/>
          </a:prstGeom>
          <a:noFill/>
          <a:ln>
            <a:noFill/>
          </a:ln>
        </p:spPr>
      </p:pic>
      <p:sp>
        <p:nvSpPr>
          <p:cNvPr id="10" name="TextBox 11">
            <a:extLst>
              <a:ext uri="{FF2B5EF4-FFF2-40B4-BE49-F238E27FC236}">
                <a16:creationId xmlns:a16="http://schemas.microsoft.com/office/drawing/2014/main" id="{34CBCBD2-E76F-72B7-5F48-8C0564ED0B94}"/>
              </a:ext>
            </a:extLst>
          </p:cNvPr>
          <p:cNvSpPr txBox="1"/>
          <p:nvPr/>
        </p:nvSpPr>
        <p:spPr>
          <a:xfrm>
            <a:off x="2792246" y="7386915"/>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Register cashier</a:t>
            </a:r>
          </a:p>
        </p:txBody>
      </p:sp>
    </p:spTree>
    <p:extLst>
      <p:ext uri="{BB962C8B-B14F-4D97-AF65-F5344CB8AC3E}">
        <p14:creationId xmlns:p14="http://schemas.microsoft.com/office/powerpoint/2010/main" val="229997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1824487" y="72514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sp>
        <p:nvSpPr>
          <p:cNvPr id="5" name="TextBox 11">
            <a:extLst>
              <a:ext uri="{FF2B5EF4-FFF2-40B4-BE49-F238E27FC236}">
                <a16:creationId xmlns:a16="http://schemas.microsoft.com/office/drawing/2014/main" id="{51C63CA8-4535-4BF2-CE97-5C1D972693B4}"/>
              </a:ext>
            </a:extLst>
          </p:cNvPr>
          <p:cNvSpPr txBox="1"/>
          <p:nvPr/>
        </p:nvSpPr>
        <p:spPr>
          <a:xfrm>
            <a:off x="13939675" y="7782176"/>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Update book</a:t>
            </a:r>
          </a:p>
        </p:txBody>
      </p:sp>
      <p:sp>
        <p:nvSpPr>
          <p:cNvPr id="7" name="TextBox 11">
            <a:extLst>
              <a:ext uri="{FF2B5EF4-FFF2-40B4-BE49-F238E27FC236}">
                <a16:creationId xmlns:a16="http://schemas.microsoft.com/office/drawing/2014/main" id="{826E7C0C-9BA3-4FE8-53BB-BF08B8DBF3B2}"/>
              </a:ext>
            </a:extLst>
          </p:cNvPr>
          <p:cNvSpPr txBox="1"/>
          <p:nvPr/>
        </p:nvSpPr>
        <p:spPr>
          <a:xfrm>
            <a:off x="9686396" y="9497218"/>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member menu</a:t>
            </a:r>
          </a:p>
        </p:txBody>
      </p:sp>
      <p:sp>
        <p:nvSpPr>
          <p:cNvPr id="10" name="TextBox 11">
            <a:extLst>
              <a:ext uri="{FF2B5EF4-FFF2-40B4-BE49-F238E27FC236}">
                <a16:creationId xmlns:a16="http://schemas.microsoft.com/office/drawing/2014/main" id="{34CBCBD2-E76F-72B7-5F48-8C0564ED0B94}"/>
              </a:ext>
            </a:extLst>
          </p:cNvPr>
          <p:cNvSpPr txBox="1"/>
          <p:nvPr/>
        </p:nvSpPr>
        <p:spPr>
          <a:xfrm>
            <a:off x="-277397" y="6510183"/>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Search book</a:t>
            </a:r>
          </a:p>
        </p:txBody>
      </p:sp>
      <p:pic>
        <p:nvPicPr>
          <p:cNvPr id="3" name="Picture 2" descr="A diagram of a flowchart&#10;&#10;Description automatically generated">
            <a:extLst>
              <a:ext uri="{FF2B5EF4-FFF2-40B4-BE49-F238E27FC236}">
                <a16:creationId xmlns:a16="http://schemas.microsoft.com/office/drawing/2014/main" id="{EF1BF307-96E6-A98A-8DC6-A88D1CE916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57213" y="428336"/>
            <a:ext cx="3073387" cy="7259340"/>
          </a:xfrm>
          <a:prstGeom prst="rect">
            <a:avLst/>
          </a:prstGeom>
          <a:noFill/>
          <a:ln>
            <a:noFill/>
          </a:ln>
        </p:spPr>
      </p:pic>
      <p:pic>
        <p:nvPicPr>
          <p:cNvPr id="11" name="Picture 10" descr="A diagram of a mathematical problem&#10;&#10;Description automatically generated with medium confidence">
            <a:extLst>
              <a:ext uri="{FF2B5EF4-FFF2-40B4-BE49-F238E27FC236}">
                <a16:creationId xmlns:a16="http://schemas.microsoft.com/office/drawing/2014/main" id="{13C9481E-BAA0-A86F-207D-22702FC08C8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3940" y="175807"/>
            <a:ext cx="2629645" cy="9761194"/>
          </a:xfrm>
          <a:prstGeom prst="rect">
            <a:avLst/>
          </a:prstGeom>
          <a:noFill/>
          <a:ln>
            <a:noFill/>
          </a:ln>
        </p:spPr>
      </p:pic>
      <p:pic>
        <p:nvPicPr>
          <p:cNvPr id="12" name="Picture 11" descr="A diagram of a flowchart&#10;&#10;Description automatically generated">
            <a:extLst>
              <a:ext uri="{FF2B5EF4-FFF2-40B4-BE49-F238E27FC236}">
                <a16:creationId xmlns:a16="http://schemas.microsoft.com/office/drawing/2014/main" id="{6BAE030E-99C3-31E4-800D-37AB1F8166B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35770" y="516534"/>
            <a:ext cx="2149665" cy="5655666"/>
          </a:xfrm>
          <a:prstGeom prst="rect">
            <a:avLst/>
          </a:prstGeom>
          <a:noFill/>
          <a:ln>
            <a:noFill/>
          </a:ln>
        </p:spPr>
      </p:pic>
      <p:pic>
        <p:nvPicPr>
          <p:cNvPr id="13" name="Picture 12" descr="A diagram of a flowchart&#10;&#10;Description automatically generated">
            <a:extLst>
              <a:ext uri="{FF2B5EF4-FFF2-40B4-BE49-F238E27FC236}">
                <a16:creationId xmlns:a16="http://schemas.microsoft.com/office/drawing/2014/main" id="{DFD1B832-D1D3-43E2-5E10-DA46D6DFB17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1814" y="1213043"/>
            <a:ext cx="3396996" cy="4965302"/>
          </a:xfrm>
          <a:prstGeom prst="rect">
            <a:avLst/>
          </a:prstGeom>
          <a:noFill/>
          <a:ln>
            <a:noFill/>
          </a:ln>
        </p:spPr>
      </p:pic>
      <p:sp>
        <p:nvSpPr>
          <p:cNvPr id="14" name="TextBox 11">
            <a:extLst>
              <a:ext uri="{FF2B5EF4-FFF2-40B4-BE49-F238E27FC236}">
                <a16:creationId xmlns:a16="http://schemas.microsoft.com/office/drawing/2014/main" id="{45B5A8BA-379C-D1D2-C3F3-6C42984DD17D}"/>
              </a:ext>
            </a:extLst>
          </p:cNvPr>
          <p:cNvSpPr txBox="1"/>
          <p:nvPr/>
        </p:nvSpPr>
        <p:spPr>
          <a:xfrm>
            <a:off x="3751561" y="6700069"/>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Add book</a:t>
            </a:r>
          </a:p>
        </p:txBody>
      </p:sp>
    </p:spTree>
    <p:extLst>
      <p:ext uri="{BB962C8B-B14F-4D97-AF65-F5344CB8AC3E}">
        <p14:creationId xmlns:p14="http://schemas.microsoft.com/office/powerpoint/2010/main" val="211749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MY"/>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9" name="Freeform 19"/>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0" name="TextBox 20"/>
          <p:cNvSpPr txBox="1"/>
          <p:nvPr/>
        </p:nvSpPr>
        <p:spPr>
          <a:xfrm>
            <a:off x="4762897" y="1527166"/>
            <a:ext cx="8762207"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DFD</a:t>
            </a:r>
          </a:p>
        </p:txBody>
      </p:sp>
      <p:pic>
        <p:nvPicPr>
          <p:cNvPr id="24" name="Picture 23" descr="A diagram of a book shop&#10;&#10;Description automatically generated">
            <a:extLst>
              <a:ext uri="{FF2B5EF4-FFF2-40B4-BE49-F238E27FC236}">
                <a16:creationId xmlns:a16="http://schemas.microsoft.com/office/drawing/2014/main" id="{4056D9C9-4B48-0063-7530-02F3D591EF60}"/>
              </a:ext>
            </a:extLst>
          </p:cNvPr>
          <p:cNvPicPr>
            <a:picLocks noChangeAspect="1"/>
          </p:cNvPicPr>
          <p:nvPr/>
        </p:nvPicPr>
        <p:blipFill>
          <a:blip r:embed="rId7"/>
          <a:stretch>
            <a:fillRect/>
          </a:stretch>
        </p:blipFill>
        <p:spPr>
          <a:xfrm>
            <a:off x="4762897" y="2889888"/>
            <a:ext cx="9228737" cy="5213928"/>
          </a:xfrm>
          <a:prstGeom prst="rect">
            <a:avLst/>
          </a:prstGeom>
        </p:spPr>
      </p:pic>
    </p:spTree>
    <p:extLst>
      <p:ext uri="{BB962C8B-B14F-4D97-AF65-F5344CB8AC3E}">
        <p14:creationId xmlns:p14="http://schemas.microsoft.com/office/powerpoint/2010/main" val="379757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MY"/>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sp>
        <p:nvSpPr>
          <p:cNvPr id="20" name="TextBox 20"/>
          <p:cNvSpPr txBox="1"/>
          <p:nvPr/>
        </p:nvSpPr>
        <p:spPr>
          <a:xfrm>
            <a:off x="4762897" y="1527166"/>
            <a:ext cx="8762207"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ERD</a:t>
            </a:r>
          </a:p>
        </p:txBody>
      </p:sp>
      <p:sp>
        <p:nvSpPr>
          <p:cNvPr id="6" name="Freeform 7">
            <a:extLst>
              <a:ext uri="{FF2B5EF4-FFF2-40B4-BE49-F238E27FC236}">
                <a16:creationId xmlns:a16="http://schemas.microsoft.com/office/drawing/2014/main" id="{129827AD-62A8-58D6-996B-A2D43A11D090}"/>
              </a:ext>
            </a:extLst>
          </p:cNvPr>
          <p:cNvSpPr/>
          <p:nvPr/>
        </p:nvSpPr>
        <p:spPr>
          <a:xfrm>
            <a:off x="990600" y="7537420"/>
            <a:ext cx="4097208" cy="2500698"/>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10">
            <a:extLst>
              <a:ext uri="{FF2B5EF4-FFF2-40B4-BE49-F238E27FC236}">
                <a16:creationId xmlns:a16="http://schemas.microsoft.com/office/drawing/2014/main" id="{6E8A8169-B0E5-CE2F-558C-BD52EAFC0800}"/>
              </a:ext>
            </a:extLst>
          </p:cNvPr>
          <p:cNvSpPr/>
          <p:nvPr/>
        </p:nvSpPr>
        <p:spPr>
          <a:xfrm>
            <a:off x="13201954" y="6946213"/>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pic>
        <p:nvPicPr>
          <p:cNvPr id="8" name="Picture 7" descr="A diagram of a company&#10;&#10;Description automatically generated">
            <a:extLst>
              <a:ext uri="{FF2B5EF4-FFF2-40B4-BE49-F238E27FC236}">
                <a16:creationId xmlns:a16="http://schemas.microsoft.com/office/drawing/2014/main" id="{C716F9D9-7ABA-897F-DF20-CE723E77DBE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48201" y="2523268"/>
            <a:ext cx="8553753" cy="5602557"/>
          </a:xfrm>
          <a:prstGeom prst="rect">
            <a:avLst/>
          </a:prstGeom>
          <a:noFill/>
          <a:ln>
            <a:noFill/>
          </a:ln>
        </p:spPr>
      </p:pic>
    </p:spTree>
    <p:extLst>
      <p:ext uri="{BB962C8B-B14F-4D97-AF65-F5344CB8AC3E}">
        <p14:creationId xmlns:p14="http://schemas.microsoft.com/office/powerpoint/2010/main" val="231888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sp>
        <p:nvSpPr>
          <p:cNvPr id="6" name="Freeform 6"/>
          <p:cNvSpPr/>
          <p:nvPr/>
        </p:nvSpPr>
        <p:spPr>
          <a:xfrm rot="-998454" flipH="1">
            <a:off x="15768131" y="7146092"/>
            <a:ext cx="3672591" cy="2670976"/>
          </a:xfrm>
          <a:custGeom>
            <a:avLst/>
            <a:gdLst/>
            <a:ahLst/>
            <a:cxnLst/>
            <a:rect l="l" t="t" r="r" b="b"/>
            <a:pathLst>
              <a:path w="3672591" h="2670976">
                <a:moveTo>
                  <a:pt x="3672592" y="0"/>
                </a:moveTo>
                <a:lnTo>
                  <a:pt x="0" y="0"/>
                </a:lnTo>
                <a:lnTo>
                  <a:pt x="0" y="2670976"/>
                </a:lnTo>
                <a:lnTo>
                  <a:pt x="3672592" y="2670976"/>
                </a:lnTo>
                <a:lnTo>
                  <a:pt x="367259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TextBox 7"/>
          <p:cNvSpPr txBox="1"/>
          <p:nvPr/>
        </p:nvSpPr>
        <p:spPr>
          <a:xfrm>
            <a:off x="314028" y="76076"/>
            <a:ext cx="8372772" cy="1256754"/>
          </a:xfrm>
          <a:prstGeom prst="rect">
            <a:avLst/>
          </a:prstGeom>
        </p:spPr>
        <p:txBody>
          <a:bodyPr wrap="square" lIns="0" tIns="0" rIns="0" bIns="0" rtlCol="0" anchor="t">
            <a:spAutoFit/>
          </a:bodyPr>
          <a:lstStyle/>
          <a:p>
            <a:pPr marL="0" lvl="0" indent="0" algn="ctr">
              <a:lnSpc>
                <a:spcPts val="9764"/>
              </a:lnSpc>
              <a:spcBef>
                <a:spcPct val="0"/>
              </a:spcBef>
            </a:pPr>
            <a:r>
              <a:rPr lang="en-US" sz="6974" dirty="0">
                <a:solidFill>
                  <a:srgbClr val="01070A"/>
                </a:solidFill>
                <a:latin typeface="Carelia"/>
              </a:rPr>
              <a:t>Interface design</a:t>
            </a:r>
          </a:p>
        </p:txBody>
      </p:sp>
      <p:sp>
        <p:nvSpPr>
          <p:cNvPr id="9" name="Freeform 9"/>
          <p:cNvSpPr/>
          <p:nvPr/>
        </p:nvSpPr>
        <p:spPr>
          <a:xfrm flipH="1">
            <a:off x="-204860" y="7803053"/>
            <a:ext cx="2389106" cy="2483947"/>
          </a:xfrm>
          <a:custGeom>
            <a:avLst/>
            <a:gdLst/>
            <a:ahLst/>
            <a:cxnLst/>
            <a:rect l="l" t="t" r="r" b="b"/>
            <a:pathLst>
              <a:path w="2389106" h="2483947">
                <a:moveTo>
                  <a:pt x="2389106" y="0"/>
                </a:moveTo>
                <a:lnTo>
                  <a:pt x="0" y="0"/>
                </a:lnTo>
                <a:lnTo>
                  <a:pt x="0" y="2483947"/>
                </a:lnTo>
                <a:lnTo>
                  <a:pt x="2389106" y="2483947"/>
                </a:lnTo>
                <a:lnTo>
                  <a:pt x="238910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pic>
        <p:nvPicPr>
          <p:cNvPr id="10" name="Picture 9" descr="A screen shot of a computer&#10;&#10;Description automatically generated">
            <a:extLst>
              <a:ext uri="{FF2B5EF4-FFF2-40B4-BE49-F238E27FC236}">
                <a16:creationId xmlns:a16="http://schemas.microsoft.com/office/drawing/2014/main" id="{2ECCC606-15BF-F0BE-0CDD-A327D6A428EF}"/>
              </a:ext>
            </a:extLst>
          </p:cNvPr>
          <p:cNvPicPr>
            <a:picLocks noChangeAspect="1"/>
          </p:cNvPicPr>
          <p:nvPr/>
        </p:nvPicPr>
        <p:blipFill>
          <a:blip r:embed="rId7"/>
          <a:stretch>
            <a:fillRect/>
          </a:stretch>
        </p:blipFill>
        <p:spPr>
          <a:xfrm>
            <a:off x="617325" y="1254619"/>
            <a:ext cx="8831475" cy="3862423"/>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F0DCA91F-46AD-F626-1A90-C63D210E518B}"/>
              </a:ext>
            </a:extLst>
          </p:cNvPr>
          <p:cNvPicPr>
            <a:picLocks noChangeAspect="1"/>
          </p:cNvPicPr>
          <p:nvPr/>
        </p:nvPicPr>
        <p:blipFill>
          <a:blip r:embed="rId8"/>
          <a:stretch>
            <a:fillRect/>
          </a:stretch>
        </p:blipFill>
        <p:spPr>
          <a:xfrm>
            <a:off x="4776974" y="5592412"/>
            <a:ext cx="9343652" cy="414217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A8478011-05BC-83B3-4F6B-8F967EC5D27F}"/>
              </a:ext>
            </a:extLst>
          </p:cNvPr>
          <p:cNvPicPr>
            <a:picLocks noChangeAspect="1"/>
          </p:cNvPicPr>
          <p:nvPr/>
        </p:nvPicPr>
        <p:blipFill>
          <a:blip r:embed="rId9"/>
          <a:stretch>
            <a:fillRect/>
          </a:stretch>
        </p:blipFill>
        <p:spPr>
          <a:xfrm>
            <a:off x="9673325" y="1437701"/>
            <a:ext cx="8401774" cy="3267948"/>
          </a:xfrm>
          <a:prstGeom prst="rect">
            <a:avLst/>
          </a:prstGeom>
        </p:spPr>
      </p:pic>
    </p:spTree>
    <p:extLst>
      <p:ext uri="{BB962C8B-B14F-4D97-AF65-F5344CB8AC3E}">
        <p14:creationId xmlns:p14="http://schemas.microsoft.com/office/powerpoint/2010/main" val="60929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1824487" y="72514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3" name="Picture 2" descr="A screen shot of a computer&#10;&#10;Description automatically generated">
            <a:extLst>
              <a:ext uri="{FF2B5EF4-FFF2-40B4-BE49-F238E27FC236}">
                <a16:creationId xmlns:a16="http://schemas.microsoft.com/office/drawing/2014/main" id="{20F31466-A73E-4784-4169-97055D1D9D4E}"/>
              </a:ext>
            </a:extLst>
          </p:cNvPr>
          <p:cNvPicPr>
            <a:picLocks noChangeAspect="1"/>
          </p:cNvPicPr>
          <p:nvPr/>
        </p:nvPicPr>
        <p:blipFill rotWithShape="1">
          <a:blip r:embed="rId7"/>
          <a:srcRect l="3126" r="5726"/>
          <a:stretch/>
        </p:blipFill>
        <p:spPr>
          <a:xfrm>
            <a:off x="36095" y="159050"/>
            <a:ext cx="8493674" cy="456535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D9F26D4-B8C4-C096-7EFE-6B671B7DCC66}"/>
              </a:ext>
            </a:extLst>
          </p:cNvPr>
          <p:cNvPicPr>
            <a:picLocks noChangeAspect="1"/>
          </p:cNvPicPr>
          <p:nvPr/>
        </p:nvPicPr>
        <p:blipFill>
          <a:blip r:embed="rId8"/>
          <a:stretch>
            <a:fillRect/>
          </a:stretch>
        </p:blipFill>
        <p:spPr>
          <a:xfrm>
            <a:off x="8763000" y="742016"/>
            <a:ext cx="9376913" cy="4423542"/>
          </a:xfrm>
          <a:prstGeom prst="rect">
            <a:avLst/>
          </a:prstGeom>
        </p:spPr>
      </p:pic>
      <p:pic>
        <p:nvPicPr>
          <p:cNvPr id="5" name="Picture 4">
            <a:extLst>
              <a:ext uri="{FF2B5EF4-FFF2-40B4-BE49-F238E27FC236}">
                <a16:creationId xmlns:a16="http://schemas.microsoft.com/office/drawing/2014/main" id="{37D71E97-2A48-E711-FBCC-8337450AF6AD}"/>
              </a:ext>
            </a:extLst>
          </p:cNvPr>
          <p:cNvPicPr>
            <a:picLocks noChangeAspect="1"/>
          </p:cNvPicPr>
          <p:nvPr/>
        </p:nvPicPr>
        <p:blipFill>
          <a:blip r:embed="rId9"/>
          <a:stretch>
            <a:fillRect/>
          </a:stretch>
        </p:blipFill>
        <p:spPr>
          <a:xfrm>
            <a:off x="6162709" y="5496482"/>
            <a:ext cx="9991691" cy="4377038"/>
          </a:xfrm>
          <a:prstGeom prst="rect">
            <a:avLst/>
          </a:prstGeom>
        </p:spPr>
      </p:pic>
    </p:spTree>
    <p:extLst>
      <p:ext uri="{BB962C8B-B14F-4D97-AF65-F5344CB8AC3E}">
        <p14:creationId xmlns:p14="http://schemas.microsoft.com/office/powerpoint/2010/main" val="387681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1824487" y="72514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6" name="Picture 5" descr="A screen shot of a computer&#10;&#10;Description automatically generated">
            <a:extLst>
              <a:ext uri="{FF2B5EF4-FFF2-40B4-BE49-F238E27FC236}">
                <a16:creationId xmlns:a16="http://schemas.microsoft.com/office/drawing/2014/main" id="{354FE6CE-94AB-CF52-A59C-22A6C264BB5F}"/>
              </a:ext>
            </a:extLst>
          </p:cNvPr>
          <p:cNvPicPr>
            <a:picLocks noChangeAspect="1"/>
          </p:cNvPicPr>
          <p:nvPr/>
        </p:nvPicPr>
        <p:blipFill rotWithShape="1">
          <a:blip r:embed="rId7"/>
          <a:srcRect l="8281" r="5895"/>
          <a:stretch/>
        </p:blipFill>
        <p:spPr>
          <a:xfrm>
            <a:off x="705722" y="300006"/>
            <a:ext cx="7904878" cy="400529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915D68-3ED6-2814-93F3-1797BF431EE9}"/>
              </a:ext>
            </a:extLst>
          </p:cNvPr>
          <p:cNvPicPr>
            <a:picLocks noChangeAspect="1"/>
          </p:cNvPicPr>
          <p:nvPr/>
        </p:nvPicPr>
        <p:blipFill>
          <a:blip r:embed="rId8"/>
          <a:stretch>
            <a:fillRect/>
          </a:stretch>
        </p:blipFill>
        <p:spPr>
          <a:xfrm>
            <a:off x="9058139" y="413479"/>
            <a:ext cx="9001261" cy="388813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302A1670-DB04-32F4-7F46-BA3514824762}"/>
              </a:ext>
            </a:extLst>
          </p:cNvPr>
          <p:cNvPicPr>
            <a:picLocks noChangeAspect="1"/>
          </p:cNvPicPr>
          <p:nvPr/>
        </p:nvPicPr>
        <p:blipFill>
          <a:blip r:embed="rId9"/>
          <a:stretch>
            <a:fillRect/>
          </a:stretch>
        </p:blipFill>
        <p:spPr>
          <a:xfrm>
            <a:off x="385260" y="4740761"/>
            <a:ext cx="8911140" cy="251063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9DA7D3C-BECD-1B31-A01E-46EF1529FFA2}"/>
              </a:ext>
            </a:extLst>
          </p:cNvPr>
          <p:cNvPicPr>
            <a:picLocks noChangeAspect="1"/>
          </p:cNvPicPr>
          <p:nvPr/>
        </p:nvPicPr>
        <p:blipFill>
          <a:blip r:embed="rId10"/>
          <a:stretch>
            <a:fillRect/>
          </a:stretch>
        </p:blipFill>
        <p:spPr>
          <a:xfrm>
            <a:off x="9480009" y="5632139"/>
            <a:ext cx="8579391" cy="3749801"/>
          </a:xfrm>
          <a:prstGeom prst="rect">
            <a:avLst/>
          </a:prstGeom>
        </p:spPr>
      </p:pic>
    </p:spTree>
    <p:extLst>
      <p:ext uri="{BB962C8B-B14F-4D97-AF65-F5344CB8AC3E}">
        <p14:creationId xmlns:p14="http://schemas.microsoft.com/office/powerpoint/2010/main" val="2170067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1824487" y="72514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3" name="Picture 2" descr="A screenshot of a computer&#10;&#10;Description automatically generated">
            <a:extLst>
              <a:ext uri="{FF2B5EF4-FFF2-40B4-BE49-F238E27FC236}">
                <a16:creationId xmlns:a16="http://schemas.microsoft.com/office/drawing/2014/main" id="{66A6E653-12B8-1A49-DA1C-A6EFF66E6F0F}"/>
              </a:ext>
            </a:extLst>
          </p:cNvPr>
          <p:cNvPicPr>
            <a:picLocks noChangeAspect="1"/>
          </p:cNvPicPr>
          <p:nvPr/>
        </p:nvPicPr>
        <p:blipFill rotWithShape="1">
          <a:blip r:embed="rId7"/>
          <a:srcRect l="5371" r="6393"/>
          <a:stretch/>
        </p:blipFill>
        <p:spPr>
          <a:xfrm>
            <a:off x="6858000" y="6341199"/>
            <a:ext cx="8763001" cy="3293745"/>
          </a:xfrm>
          <a:prstGeom prst="rect">
            <a:avLst/>
          </a:prstGeom>
        </p:spPr>
      </p:pic>
      <p:pic>
        <p:nvPicPr>
          <p:cNvPr id="4" name="Picture 3">
            <a:extLst>
              <a:ext uri="{FF2B5EF4-FFF2-40B4-BE49-F238E27FC236}">
                <a16:creationId xmlns:a16="http://schemas.microsoft.com/office/drawing/2014/main" id="{C2BFBD29-4D47-1588-A814-B436DC0F248A}"/>
              </a:ext>
            </a:extLst>
          </p:cNvPr>
          <p:cNvPicPr>
            <a:picLocks noChangeAspect="1"/>
          </p:cNvPicPr>
          <p:nvPr/>
        </p:nvPicPr>
        <p:blipFill>
          <a:blip r:embed="rId8"/>
          <a:stretch>
            <a:fillRect/>
          </a:stretch>
        </p:blipFill>
        <p:spPr>
          <a:xfrm>
            <a:off x="2002091" y="306529"/>
            <a:ext cx="7391400" cy="5282730"/>
          </a:xfrm>
          <a:prstGeom prst="rect">
            <a:avLst/>
          </a:prstGeom>
        </p:spPr>
      </p:pic>
      <p:pic>
        <p:nvPicPr>
          <p:cNvPr id="5" name="Picture 4">
            <a:extLst>
              <a:ext uri="{FF2B5EF4-FFF2-40B4-BE49-F238E27FC236}">
                <a16:creationId xmlns:a16="http://schemas.microsoft.com/office/drawing/2014/main" id="{FC0F35FC-63D6-8C47-B093-EA1F22CC9880}"/>
              </a:ext>
            </a:extLst>
          </p:cNvPr>
          <p:cNvPicPr>
            <a:picLocks noChangeAspect="1"/>
          </p:cNvPicPr>
          <p:nvPr/>
        </p:nvPicPr>
        <p:blipFill>
          <a:blip r:embed="rId9"/>
          <a:stretch>
            <a:fillRect/>
          </a:stretch>
        </p:blipFill>
        <p:spPr>
          <a:xfrm>
            <a:off x="9906000" y="332840"/>
            <a:ext cx="7643446" cy="5455249"/>
          </a:xfrm>
          <a:prstGeom prst="rect">
            <a:avLst/>
          </a:prstGeom>
        </p:spPr>
      </p:pic>
    </p:spTree>
    <p:extLst>
      <p:ext uri="{BB962C8B-B14F-4D97-AF65-F5344CB8AC3E}">
        <p14:creationId xmlns:p14="http://schemas.microsoft.com/office/powerpoint/2010/main" val="134693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3226684" y="76581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6" name="Picture 5" descr="A screenshot of a computer&#10;&#10;Description automatically generated">
            <a:extLst>
              <a:ext uri="{FF2B5EF4-FFF2-40B4-BE49-F238E27FC236}">
                <a16:creationId xmlns:a16="http://schemas.microsoft.com/office/drawing/2014/main" id="{A54C8C40-B1C3-C776-A90E-85E548A8A889}"/>
              </a:ext>
            </a:extLst>
          </p:cNvPr>
          <p:cNvPicPr>
            <a:picLocks noChangeAspect="1"/>
          </p:cNvPicPr>
          <p:nvPr/>
        </p:nvPicPr>
        <p:blipFill>
          <a:blip r:embed="rId7"/>
          <a:stretch>
            <a:fillRect/>
          </a:stretch>
        </p:blipFill>
        <p:spPr>
          <a:xfrm>
            <a:off x="9601200" y="625642"/>
            <a:ext cx="7437755" cy="4098758"/>
          </a:xfrm>
          <a:prstGeom prst="rect">
            <a:avLst/>
          </a:prstGeom>
        </p:spPr>
      </p:pic>
      <p:pic>
        <p:nvPicPr>
          <p:cNvPr id="7" name="Picture 6">
            <a:extLst>
              <a:ext uri="{FF2B5EF4-FFF2-40B4-BE49-F238E27FC236}">
                <a16:creationId xmlns:a16="http://schemas.microsoft.com/office/drawing/2014/main" id="{481630DA-1B74-F965-711A-488B333B5666}"/>
              </a:ext>
            </a:extLst>
          </p:cNvPr>
          <p:cNvPicPr>
            <a:picLocks noChangeAspect="1"/>
          </p:cNvPicPr>
          <p:nvPr/>
        </p:nvPicPr>
        <p:blipFill>
          <a:blip r:embed="rId8"/>
          <a:stretch>
            <a:fillRect/>
          </a:stretch>
        </p:blipFill>
        <p:spPr>
          <a:xfrm>
            <a:off x="2485854" y="7157084"/>
            <a:ext cx="7087864" cy="2558416"/>
          </a:xfrm>
          <a:prstGeom prst="rect">
            <a:avLst/>
          </a:prstGeom>
        </p:spPr>
      </p:pic>
      <p:pic>
        <p:nvPicPr>
          <p:cNvPr id="8" name="Picture 7" descr="A screen shot of a black screen&#10;&#10;Description automatically generated">
            <a:extLst>
              <a:ext uri="{FF2B5EF4-FFF2-40B4-BE49-F238E27FC236}">
                <a16:creationId xmlns:a16="http://schemas.microsoft.com/office/drawing/2014/main" id="{2E7902CF-7D69-2CD1-10F2-0516DFD7A81A}"/>
              </a:ext>
            </a:extLst>
          </p:cNvPr>
          <p:cNvPicPr>
            <a:picLocks noChangeAspect="1"/>
          </p:cNvPicPr>
          <p:nvPr/>
        </p:nvPicPr>
        <p:blipFill>
          <a:blip r:embed="rId9"/>
          <a:stretch>
            <a:fillRect/>
          </a:stretch>
        </p:blipFill>
        <p:spPr>
          <a:xfrm>
            <a:off x="10265021" y="5816029"/>
            <a:ext cx="7475292" cy="29657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B630247-0AF9-4DFF-D4FC-EC8494BE7A39}"/>
              </a:ext>
            </a:extLst>
          </p:cNvPr>
          <p:cNvPicPr>
            <a:picLocks noChangeAspect="1"/>
          </p:cNvPicPr>
          <p:nvPr/>
        </p:nvPicPr>
        <p:blipFill rotWithShape="1">
          <a:blip r:embed="rId10"/>
          <a:srcRect r="11854"/>
          <a:stretch/>
        </p:blipFill>
        <p:spPr bwMode="auto">
          <a:xfrm>
            <a:off x="457200" y="448110"/>
            <a:ext cx="6793347" cy="3821948"/>
          </a:xfrm>
          <a:prstGeom prst="rect">
            <a:avLst/>
          </a:prstGeom>
          <a:ln>
            <a:noFill/>
          </a:ln>
          <a:extLst>
            <a:ext uri="{53640926-AAD7-44D8-BBD7-CCE9431645EC}">
              <a14:shadowObscured xmlns:a14="http://schemas.microsoft.com/office/drawing/2010/main"/>
            </a:ext>
          </a:extLst>
        </p:spPr>
      </p:pic>
      <p:pic>
        <p:nvPicPr>
          <p:cNvPr id="4" name="Picture 3" descr="A computer screen with white text&#10;&#10;Description automatically generated">
            <a:extLst>
              <a:ext uri="{FF2B5EF4-FFF2-40B4-BE49-F238E27FC236}">
                <a16:creationId xmlns:a16="http://schemas.microsoft.com/office/drawing/2014/main" id="{813CA3F4-E3F4-F6BC-2CBF-891F04C96F4F}"/>
              </a:ext>
            </a:extLst>
          </p:cNvPr>
          <p:cNvPicPr>
            <a:picLocks noChangeAspect="1"/>
          </p:cNvPicPr>
          <p:nvPr/>
        </p:nvPicPr>
        <p:blipFill>
          <a:blip r:embed="rId11"/>
          <a:stretch>
            <a:fillRect/>
          </a:stretch>
        </p:blipFill>
        <p:spPr>
          <a:xfrm>
            <a:off x="457200" y="4462726"/>
            <a:ext cx="6793346" cy="2145267"/>
          </a:xfrm>
          <a:prstGeom prst="rect">
            <a:avLst/>
          </a:prstGeom>
        </p:spPr>
      </p:pic>
    </p:spTree>
    <p:extLst>
      <p:ext uri="{BB962C8B-B14F-4D97-AF65-F5344CB8AC3E}">
        <p14:creationId xmlns:p14="http://schemas.microsoft.com/office/powerpoint/2010/main" val="354656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3226684" y="76581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3" name="Picture 2" descr="A screen shot of a black screen&#10;&#10;Description automatically generated">
            <a:extLst>
              <a:ext uri="{FF2B5EF4-FFF2-40B4-BE49-F238E27FC236}">
                <a16:creationId xmlns:a16="http://schemas.microsoft.com/office/drawing/2014/main" id="{44D531EB-3219-95E2-B8ED-ED9A0439E756}"/>
              </a:ext>
            </a:extLst>
          </p:cNvPr>
          <p:cNvPicPr>
            <a:picLocks noChangeAspect="1"/>
          </p:cNvPicPr>
          <p:nvPr/>
        </p:nvPicPr>
        <p:blipFill rotWithShape="1">
          <a:blip r:embed="rId7"/>
          <a:srcRect l="6530" r="7428"/>
          <a:stretch/>
        </p:blipFill>
        <p:spPr>
          <a:xfrm>
            <a:off x="2258518" y="366280"/>
            <a:ext cx="7543800" cy="3806803"/>
          </a:xfrm>
          <a:prstGeom prst="rect">
            <a:avLst/>
          </a:prstGeom>
        </p:spPr>
      </p:pic>
      <p:pic>
        <p:nvPicPr>
          <p:cNvPr id="4" name="Picture 3">
            <a:extLst>
              <a:ext uri="{FF2B5EF4-FFF2-40B4-BE49-F238E27FC236}">
                <a16:creationId xmlns:a16="http://schemas.microsoft.com/office/drawing/2014/main" id="{BEA12CA0-F1B2-C851-8511-64BE7B3A7A86}"/>
              </a:ext>
            </a:extLst>
          </p:cNvPr>
          <p:cNvPicPr>
            <a:picLocks noChangeAspect="1"/>
          </p:cNvPicPr>
          <p:nvPr/>
        </p:nvPicPr>
        <p:blipFill>
          <a:blip r:embed="rId8"/>
          <a:stretch>
            <a:fillRect/>
          </a:stretch>
        </p:blipFill>
        <p:spPr>
          <a:xfrm>
            <a:off x="10965662" y="366280"/>
            <a:ext cx="6587911" cy="4929620"/>
          </a:xfrm>
          <a:prstGeom prst="rect">
            <a:avLst/>
          </a:prstGeom>
        </p:spPr>
      </p:pic>
      <p:pic>
        <p:nvPicPr>
          <p:cNvPr id="5" name="Picture 4" descr="A screen shot of a black screen&#10;&#10;Description automatically generated">
            <a:extLst>
              <a:ext uri="{FF2B5EF4-FFF2-40B4-BE49-F238E27FC236}">
                <a16:creationId xmlns:a16="http://schemas.microsoft.com/office/drawing/2014/main" id="{282CEBCB-DEF3-05A8-3FF7-7DE77CA5A58A}"/>
              </a:ext>
            </a:extLst>
          </p:cNvPr>
          <p:cNvPicPr>
            <a:picLocks noChangeAspect="1"/>
          </p:cNvPicPr>
          <p:nvPr/>
        </p:nvPicPr>
        <p:blipFill>
          <a:blip r:embed="rId9"/>
          <a:stretch>
            <a:fillRect/>
          </a:stretch>
        </p:blipFill>
        <p:spPr>
          <a:xfrm>
            <a:off x="9829800" y="5527340"/>
            <a:ext cx="8040199" cy="2268822"/>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065DF170-32B1-5D4F-3EED-1FCA327ACC30}"/>
              </a:ext>
            </a:extLst>
          </p:cNvPr>
          <p:cNvPicPr>
            <a:picLocks noChangeAspect="1"/>
          </p:cNvPicPr>
          <p:nvPr/>
        </p:nvPicPr>
        <p:blipFill>
          <a:blip r:embed="rId10"/>
          <a:stretch>
            <a:fillRect/>
          </a:stretch>
        </p:blipFill>
        <p:spPr>
          <a:xfrm>
            <a:off x="1100612" y="4638551"/>
            <a:ext cx="8292302" cy="3425880"/>
          </a:xfrm>
          <a:prstGeom prst="rect">
            <a:avLst/>
          </a:prstGeom>
        </p:spPr>
      </p:pic>
    </p:spTree>
    <p:extLst>
      <p:ext uri="{BB962C8B-B14F-4D97-AF65-F5344CB8AC3E}">
        <p14:creationId xmlns:p14="http://schemas.microsoft.com/office/powerpoint/2010/main" val="205565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rot="-5400000">
            <a:off x="4821024" y="-4224485"/>
            <a:ext cx="7990653" cy="19363256"/>
            <a:chOff x="0" y="0"/>
            <a:chExt cx="2104534" cy="5099788"/>
          </a:xfrm>
        </p:grpSpPr>
        <p:sp>
          <p:nvSpPr>
            <p:cNvPr id="4" name="Freeform 4"/>
            <p:cNvSpPr/>
            <p:nvPr/>
          </p:nvSpPr>
          <p:spPr>
            <a:xfrm>
              <a:off x="0" y="0"/>
              <a:ext cx="2104534" cy="5099788"/>
            </a:xfrm>
            <a:custGeom>
              <a:avLst/>
              <a:gdLst/>
              <a:ahLst/>
              <a:cxnLst/>
              <a:rect l="l" t="t" r="r" b="b"/>
              <a:pathLst>
                <a:path w="2104534" h="5099788">
                  <a:moveTo>
                    <a:pt x="0" y="0"/>
                  </a:moveTo>
                  <a:lnTo>
                    <a:pt x="2104534" y="0"/>
                  </a:lnTo>
                  <a:lnTo>
                    <a:pt x="2104534" y="5099788"/>
                  </a:lnTo>
                  <a:lnTo>
                    <a:pt x="0" y="5099788"/>
                  </a:lnTo>
                  <a:close/>
                </a:path>
              </a:pathLst>
            </a:custGeom>
            <a:solidFill>
              <a:srgbClr val="FFFFFF"/>
            </a:solidFill>
            <a:ln w="38100" cap="sq">
              <a:solidFill>
                <a:srgbClr val="000000"/>
              </a:solidFill>
              <a:prstDash val="solid"/>
              <a:miter/>
            </a:ln>
          </p:spPr>
          <p:txBody>
            <a:bodyPr/>
            <a:lstStyle/>
            <a:p>
              <a:endParaRPr lang="en-MY"/>
            </a:p>
          </p:txBody>
        </p:sp>
        <p:sp>
          <p:nvSpPr>
            <p:cNvPr id="5" name="TextBox 5"/>
            <p:cNvSpPr txBox="1"/>
            <p:nvPr/>
          </p:nvSpPr>
          <p:spPr>
            <a:xfrm>
              <a:off x="0" y="-47625"/>
              <a:ext cx="2104534" cy="514741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rot="-998454" flipH="1">
            <a:off x="15768131" y="7146092"/>
            <a:ext cx="3672591" cy="2670976"/>
          </a:xfrm>
          <a:custGeom>
            <a:avLst/>
            <a:gdLst/>
            <a:ahLst/>
            <a:cxnLst/>
            <a:rect l="l" t="t" r="r" b="b"/>
            <a:pathLst>
              <a:path w="3672591" h="2670976">
                <a:moveTo>
                  <a:pt x="3672592" y="0"/>
                </a:moveTo>
                <a:lnTo>
                  <a:pt x="0" y="0"/>
                </a:lnTo>
                <a:lnTo>
                  <a:pt x="0" y="2670976"/>
                </a:lnTo>
                <a:lnTo>
                  <a:pt x="3672592" y="2670976"/>
                </a:lnTo>
                <a:lnTo>
                  <a:pt x="367259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TextBox 7"/>
          <p:cNvSpPr txBox="1"/>
          <p:nvPr/>
        </p:nvSpPr>
        <p:spPr>
          <a:xfrm>
            <a:off x="314028" y="76076"/>
            <a:ext cx="6388150" cy="1193457"/>
          </a:xfrm>
          <a:prstGeom prst="rect">
            <a:avLst/>
          </a:prstGeom>
        </p:spPr>
        <p:txBody>
          <a:bodyPr lIns="0" tIns="0" rIns="0" bIns="0" rtlCol="0" anchor="t">
            <a:spAutoFit/>
          </a:bodyPr>
          <a:lstStyle/>
          <a:p>
            <a:pPr marL="0" lvl="0" indent="0" algn="ctr">
              <a:lnSpc>
                <a:spcPts val="9764"/>
              </a:lnSpc>
              <a:spcBef>
                <a:spcPct val="0"/>
              </a:spcBef>
            </a:pPr>
            <a:r>
              <a:rPr lang="en-US" sz="6974">
                <a:solidFill>
                  <a:srgbClr val="01070A"/>
                </a:solidFill>
                <a:latin typeface="Carelia"/>
              </a:rPr>
              <a:t>Introduction</a:t>
            </a:r>
          </a:p>
        </p:txBody>
      </p:sp>
      <p:sp>
        <p:nvSpPr>
          <p:cNvPr id="8" name="TextBox 8"/>
          <p:cNvSpPr txBox="1"/>
          <p:nvPr/>
        </p:nvSpPr>
        <p:spPr>
          <a:xfrm>
            <a:off x="609600" y="2448277"/>
            <a:ext cx="15653314" cy="4978286"/>
          </a:xfrm>
          <a:prstGeom prst="rect">
            <a:avLst/>
          </a:prstGeom>
        </p:spPr>
        <p:txBody>
          <a:bodyPr lIns="0" tIns="0" rIns="0" bIns="0" rtlCol="0" anchor="t">
            <a:spAutoFit/>
          </a:bodyPr>
          <a:lstStyle/>
          <a:p>
            <a:pPr marL="342900" indent="-342900" algn="just">
              <a:lnSpc>
                <a:spcPct val="150000"/>
              </a:lnSpc>
              <a:spcBef>
                <a:spcPts val="1200"/>
              </a:spcBef>
              <a:spcAft>
                <a:spcPts val="1200"/>
              </a:spcAft>
              <a:buFont typeface="Arial" panose="020B0604020202020204" pitchFamily="34" charset="0"/>
              <a:buChar char="•"/>
            </a:pPr>
            <a:r>
              <a:rPr lang="en-US" sz="2400" dirty="0">
                <a:effectLst/>
                <a:latin typeface="Dosis" pitchFamily="2" charset="0"/>
                <a:ea typeface="Times New Roman" panose="02020603050405020304" pitchFamily="18" charset="0"/>
              </a:rPr>
              <a:t>The Smart Bookshop Management System will be developed to upgrade the manual system with a more user-friendly computer system for all kinds of operations in the bookshop. In the current system, all the activities are done manually. It is very time-consuming and costly. With the development of this system, it can help users solve problems. </a:t>
            </a:r>
          </a:p>
          <a:p>
            <a:pPr marL="342900" indent="-342900" algn="just">
              <a:lnSpc>
                <a:spcPct val="150000"/>
              </a:lnSpc>
              <a:spcBef>
                <a:spcPts val="1200"/>
              </a:spcBef>
              <a:spcAft>
                <a:spcPts val="1200"/>
              </a:spcAft>
              <a:buFont typeface="Arial" panose="020B0604020202020204" pitchFamily="34" charset="0"/>
              <a:buChar char="•"/>
            </a:pPr>
            <a:r>
              <a:rPr lang="en-US" sz="2400" dirty="0">
                <a:effectLst/>
                <a:latin typeface="Dosis" pitchFamily="2" charset="0"/>
                <a:ea typeface="Times New Roman" panose="02020603050405020304" pitchFamily="18" charset="0"/>
              </a:rPr>
              <a:t>The most typical difficulty in managing the Bookshop Management System is that the data is unsystematic and information is not recorded. The data is recorded manually using a paper-based approach. The other issue is that it has a limited system and is currently using direct selling because customers cannot buy books due to overcrowding in stores. </a:t>
            </a:r>
          </a:p>
          <a:p>
            <a:pPr marL="342900" indent="-342900" algn="just">
              <a:lnSpc>
                <a:spcPct val="150000"/>
              </a:lnSpc>
              <a:spcBef>
                <a:spcPts val="1200"/>
              </a:spcBef>
              <a:spcAft>
                <a:spcPts val="1200"/>
              </a:spcAft>
              <a:buFont typeface="Arial" panose="020B0604020202020204" pitchFamily="34" charset="0"/>
              <a:buChar char="•"/>
            </a:pPr>
            <a:r>
              <a:rPr lang="en-US" sz="2400" dirty="0">
                <a:effectLst/>
                <a:latin typeface="Dosis" pitchFamily="2" charset="0"/>
                <a:ea typeface="Times New Roman" panose="02020603050405020304" pitchFamily="18" charset="0"/>
              </a:rPr>
              <a:t>The proposed project is being developed to improve the quality of the system that is being used by admins, members, and cashiers. system that can provide a more practical method of managing data. The information will be sent directly to the database.</a:t>
            </a:r>
            <a:endParaRPr lang="en-MY" sz="2400" dirty="0">
              <a:effectLst/>
              <a:latin typeface="Dosis" pitchFamily="2" charset="0"/>
              <a:ea typeface="Times New Roman" panose="02020603050405020304" pitchFamily="18" charset="0"/>
            </a:endParaRPr>
          </a:p>
        </p:txBody>
      </p:sp>
      <p:sp>
        <p:nvSpPr>
          <p:cNvPr id="9" name="Freeform 9"/>
          <p:cNvSpPr/>
          <p:nvPr/>
        </p:nvSpPr>
        <p:spPr>
          <a:xfrm flipH="1">
            <a:off x="-204860" y="7803053"/>
            <a:ext cx="2389106" cy="2483947"/>
          </a:xfrm>
          <a:custGeom>
            <a:avLst/>
            <a:gdLst/>
            <a:ahLst/>
            <a:cxnLst/>
            <a:rect l="l" t="t" r="r" b="b"/>
            <a:pathLst>
              <a:path w="2389106" h="2483947">
                <a:moveTo>
                  <a:pt x="2389106" y="0"/>
                </a:moveTo>
                <a:lnTo>
                  <a:pt x="0" y="0"/>
                </a:lnTo>
                <a:lnTo>
                  <a:pt x="0" y="2483947"/>
                </a:lnTo>
                <a:lnTo>
                  <a:pt x="2389106" y="2483947"/>
                </a:lnTo>
                <a:lnTo>
                  <a:pt x="238910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2119"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dirty="0"/>
          </a:p>
        </p:txBody>
      </p:sp>
      <p:sp>
        <p:nvSpPr>
          <p:cNvPr id="9" name="Freeform 9"/>
          <p:cNvSpPr/>
          <p:nvPr/>
        </p:nvSpPr>
        <p:spPr>
          <a:xfrm>
            <a:off x="-3226684" y="7658100"/>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dirty="0"/>
          </a:p>
        </p:txBody>
      </p:sp>
      <p:sp>
        <p:nvSpPr>
          <p:cNvPr id="23" name="Freeform 8">
            <a:extLst>
              <a:ext uri="{FF2B5EF4-FFF2-40B4-BE49-F238E27FC236}">
                <a16:creationId xmlns:a16="http://schemas.microsoft.com/office/drawing/2014/main" id="{507FCE1E-CBA9-2B6D-B728-A67B6A26F0D2}"/>
              </a:ext>
            </a:extLst>
          </p:cNvPr>
          <p:cNvSpPr/>
          <p:nvPr/>
        </p:nvSpPr>
        <p:spPr>
          <a:xfrm rot="-3495846">
            <a:off x="17859560" y="8055275"/>
            <a:ext cx="2542769" cy="4172672"/>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dirty="0"/>
          </a:p>
        </p:txBody>
      </p:sp>
      <p:pic>
        <p:nvPicPr>
          <p:cNvPr id="6" name="Picture 5" descr="A screen shot of a black screen&#10;&#10;Description automatically generated">
            <a:extLst>
              <a:ext uri="{FF2B5EF4-FFF2-40B4-BE49-F238E27FC236}">
                <a16:creationId xmlns:a16="http://schemas.microsoft.com/office/drawing/2014/main" id="{CFB3DE3C-6BB4-336A-5DEC-29630DB6C16A}"/>
              </a:ext>
            </a:extLst>
          </p:cNvPr>
          <p:cNvPicPr>
            <a:picLocks noChangeAspect="1"/>
          </p:cNvPicPr>
          <p:nvPr/>
        </p:nvPicPr>
        <p:blipFill>
          <a:blip r:embed="rId7"/>
          <a:stretch>
            <a:fillRect/>
          </a:stretch>
        </p:blipFill>
        <p:spPr>
          <a:xfrm>
            <a:off x="1580252" y="533717"/>
            <a:ext cx="8599036" cy="3085783"/>
          </a:xfrm>
          <a:prstGeom prst="rect">
            <a:avLst/>
          </a:prstGeom>
        </p:spPr>
      </p:pic>
      <p:pic>
        <p:nvPicPr>
          <p:cNvPr id="11" name="Picture 10">
            <a:extLst>
              <a:ext uri="{FF2B5EF4-FFF2-40B4-BE49-F238E27FC236}">
                <a16:creationId xmlns:a16="http://schemas.microsoft.com/office/drawing/2014/main" id="{EFABE4AE-8A4D-450A-940B-86B82FB5CA91}"/>
              </a:ext>
            </a:extLst>
          </p:cNvPr>
          <p:cNvPicPr>
            <a:picLocks noChangeAspect="1"/>
          </p:cNvPicPr>
          <p:nvPr/>
        </p:nvPicPr>
        <p:blipFill>
          <a:blip r:embed="rId8"/>
          <a:stretch>
            <a:fillRect/>
          </a:stretch>
        </p:blipFill>
        <p:spPr>
          <a:xfrm>
            <a:off x="10668000" y="800100"/>
            <a:ext cx="7392455" cy="3730626"/>
          </a:xfrm>
          <a:prstGeom prst="rect">
            <a:avLst/>
          </a:prstGeom>
        </p:spPr>
      </p:pic>
      <p:pic>
        <p:nvPicPr>
          <p:cNvPr id="12" name="Picture 11" descr="A screen shot of a black screen&#10;&#10;Description automatically generated">
            <a:extLst>
              <a:ext uri="{FF2B5EF4-FFF2-40B4-BE49-F238E27FC236}">
                <a16:creationId xmlns:a16="http://schemas.microsoft.com/office/drawing/2014/main" id="{E7218F62-EE99-CFBF-3B0D-4812E016D3E7}"/>
              </a:ext>
            </a:extLst>
          </p:cNvPr>
          <p:cNvPicPr>
            <a:picLocks noChangeAspect="1"/>
          </p:cNvPicPr>
          <p:nvPr/>
        </p:nvPicPr>
        <p:blipFill>
          <a:blip r:embed="rId9"/>
          <a:stretch>
            <a:fillRect/>
          </a:stretch>
        </p:blipFill>
        <p:spPr>
          <a:xfrm>
            <a:off x="600609" y="4033202"/>
            <a:ext cx="8109034" cy="2710498"/>
          </a:xfrm>
          <a:prstGeom prst="rect">
            <a:avLst/>
          </a:prstGeom>
        </p:spPr>
      </p:pic>
      <p:pic>
        <p:nvPicPr>
          <p:cNvPr id="13" name="Picture 12" descr="A screenshot of a black screen&#10;&#10;Description automatically generated">
            <a:extLst>
              <a:ext uri="{FF2B5EF4-FFF2-40B4-BE49-F238E27FC236}">
                <a16:creationId xmlns:a16="http://schemas.microsoft.com/office/drawing/2014/main" id="{AA421A5F-1DB7-F142-3461-228F7F9A8BDB}"/>
              </a:ext>
            </a:extLst>
          </p:cNvPr>
          <p:cNvPicPr>
            <a:picLocks noChangeAspect="1"/>
          </p:cNvPicPr>
          <p:nvPr/>
        </p:nvPicPr>
        <p:blipFill rotWithShape="1">
          <a:blip r:embed="rId10"/>
          <a:srcRect r="2567"/>
          <a:stretch/>
        </p:blipFill>
        <p:spPr bwMode="auto">
          <a:xfrm>
            <a:off x="9120266" y="5143500"/>
            <a:ext cx="7871968" cy="350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317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1823928" y="1313006"/>
            <a:ext cx="15205474" cy="7265588"/>
            <a:chOff x="0" y="0"/>
            <a:chExt cx="4661805" cy="2227537"/>
          </a:xfrm>
        </p:grpSpPr>
        <p:sp>
          <p:nvSpPr>
            <p:cNvPr id="4" name="Freeform 4"/>
            <p:cNvSpPr/>
            <p:nvPr/>
          </p:nvSpPr>
          <p:spPr>
            <a:xfrm>
              <a:off x="0" y="0"/>
              <a:ext cx="4661805" cy="2227537"/>
            </a:xfrm>
            <a:custGeom>
              <a:avLst/>
              <a:gdLst/>
              <a:ahLst/>
              <a:cxnLst/>
              <a:rect l="l" t="t" r="r" b="b"/>
              <a:pathLst>
                <a:path w="4661805" h="2227537">
                  <a:moveTo>
                    <a:pt x="5601" y="0"/>
                  </a:moveTo>
                  <a:lnTo>
                    <a:pt x="4656205" y="0"/>
                  </a:lnTo>
                  <a:cubicBezTo>
                    <a:pt x="4657690" y="0"/>
                    <a:pt x="4659115" y="590"/>
                    <a:pt x="4660165" y="1640"/>
                  </a:cubicBezTo>
                  <a:cubicBezTo>
                    <a:pt x="4661215" y="2691"/>
                    <a:pt x="4661805" y="4115"/>
                    <a:pt x="4661805" y="5601"/>
                  </a:cubicBezTo>
                  <a:lnTo>
                    <a:pt x="4661805" y="2221936"/>
                  </a:lnTo>
                  <a:cubicBezTo>
                    <a:pt x="4661805" y="2223422"/>
                    <a:pt x="4661215" y="2224846"/>
                    <a:pt x="4660165" y="2225897"/>
                  </a:cubicBezTo>
                  <a:cubicBezTo>
                    <a:pt x="4659115" y="2226947"/>
                    <a:pt x="4657690" y="2227537"/>
                    <a:pt x="4656205" y="2227537"/>
                  </a:cubicBezTo>
                  <a:lnTo>
                    <a:pt x="5601" y="2227537"/>
                  </a:lnTo>
                  <a:cubicBezTo>
                    <a:pt x="4115" y="2227537"/>
                    <a:pt x="2691" y="2226947"/>
                    <a:pt x="1640" y="2225897"/>
                  </a:cubicBezTo>
                  <a:cubicBezTo>
                    <a:pt x="590" y="2224846"/>
                    <a:pt x="0" y="2223422"/>
                    <a:pt x="0" y="2221936"/>
                  </a:cubicBezTo>
                  <a:lnTo>
                    <a:pt x="0" y="5601"/>
                  </a:lnTo>
                  <a:cubicBezTo>
                    <a:pt x="0" y="4115"/>
                    <a:pt x="590" y="2691"/>
                    <a:pt x="1640" y="1640"/>
                  </a:cubicBezTo>
                  <a:cubicBezTo>
                    <a:pt x="2691" y="590"/>
                    <a:pt x="4115" y="0"/>
                    <a:pt x="5601" y="0"/>
                  </a:cubicBezTo>
                  <a:close/>
                </a:path>
              </a:pathLst>
            </a:custGeom>
            <a:solidFill>
              <a:srgbClr val="FFFFFF"/>
            </a:solidFill>
            <a:ln w="66675" cap="sq">
              <a:solidFill>
                <a:srgbClr val="000000"/>
              </a:solidFill>
              <a:prstDash val="solid"/>
              <a:miter/>
            </a:ln>
          </p:spPr>
          <p:txBody>
            <a:bodyPr/>
            <a:lstStyle/>
            <a:p>
              <a:endParaRPr lang="en-MY"/>
            </a:p>
          </p:txBody>
        </p:sp>
        <p:sp>
          <p:nvSpPr>
            <p:cNvPr id="5" name="TextBox 5"/>
            <p:cNvSpPr txBox="1"/>
            <p:nvPr/>
          </p:nvSpPr>
          <p:spPr>
            <a:xfrm>
              <a:off x="0" y="-47625"/>
              <a:ext cx="4661805" cy="227516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2154839" y="5483634"/>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7"/>
          <p:cNvSpPr/>
          <p:nvPr/>
        </p:nvSpPr>
        <p:spPr>
          <a:xfrm>
            <a:off x="14769164" y="7625854"/>
            <a:ext cx="4568500" cy="2874002"/>
          </a:xfrm>
          <a:custGeom>
            <a:avLst/>
            <a:gdLst/>
            <a:ahLst/>
            <a:cxnLst/>
            <a:rect l="l" t="t" r="r" b="b"/>
            <a:pathLst>
              <a:path w="4568500" h="2874002">
                <a:moveTo>
                  <a:pt x="0" y="0"/>
                </a:moveTo>
                <a:lnTo>
                  <a:pt x="4568500" y="0"/>
                </a:lnTo>
                <a:lnTo>
                  <a:pt x="4568500" y="2874002"/>
                </a:lnTo>
                <a:lnTo>
                  <a:pt x="0" y="2874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8" name="TextBox 8"/>
          <p:cNvSpPr txBox="1"/>
          <p:nvPr/>
        </p:nvSpPr>
        <p:spPr>
          <a:xfrm>
            <a:off x="6148747" y="226072"/>
            <a:ext cx="5990506"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Conclusions</a:t>
            </a:r>
          </a:p>
        </p:txBody>
      </p:sp>
      <p:sp>
        <p:nvSpPr>
          <p:cNvPr id="9" name="TextBox 9"/>
          <p:cNvSpPr txBox="1"/>
          <p:nvPr/>
        </p:nvSpPr>
        <p:spPr>
          <a:xfrm>
            <a:off x="2609624" y="1571146"/>
            <a:ext cx="13634082" cy="6580453"/>
          </a:xfrm>
          <a:prstGeom prst="rect">
            <a:avLst/>
          </a:prstGeom>
        </p:spPr>
        <p:txBody>
          <a:bodyPr lIns="0" tIns="0" rIns="0" bIns="0" rtlCol="0" anchor="t">
            <a:spAutoFit/>
          </a:bodyPr>
          <a:lstStyle/>
          <a:p>
            <a:pPr algn="ctr">
              <a:lnSpc>
                <a:spcPts val="5847"/>
              </a:lnSpc>
            </a:pPr>
            <a:r>
              <a:rPr lang="en-US" sz="4177">
                <a:solidFill>
                  <a:srgbClr val="01070A"/>
                </a:solidFill>
                <a:latin typeface="Dosis"/>
              </a:rPr>
              <a:t>In conclusion, the bookstore management system is an important part of the daily operation of the bookstore. However, to ensure its continued improvement and effectiveness, constraints and limitations need to be addressed. Future improvements discussed are integration with external platforms, advanced reporting and analysis capabilities, enhanced security measures. By embracing these improvements, bookstores can optimize their operations, adapt to evolving market dynamics, and ultimately provide an enhanced customer experience in-store.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MY"/>
            </a:p>
          </p:txBody>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7"/>
          <p:cNvSpPr/>
          <p:nvPr/>
        </p:nvSpPr>
        <p:spPr>
          <a:xfrm>
            <a:off x="-1400634" y="5428244"/>
            <a:ext cx="8436357" cy="5844796"/>
          </a:xfrm>
          <a:custGeom>
            <a:avLst/>
            <a:gdLst/>
            <a:ahLst/>
            <a:cxnLst/>
            <a:rect l="l" t="t" r="r" b="b"/>
            <a:pathLst>
              <a:path w="8436357" h="5844796">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8" name="TextBox 8"/>
          <p:cNvSpPr txBox="1"/>
          <p:nvPr/>
        </p:nvSpPr>
        <p:spPr>
          <a:xfrm>
            <a:off x="2483454" y="3271355"/>
            <a:ext cx="13321088" cy="1897955"/>
          </a:xfrm>
          <a:prstGeom prst="rect">
            <a:avLst/>
          </a:prstGeom>
        </p:spPr>
        <p:txBody>
          <a:bodyPr lIns="0" tIns="0" rIns="0" bIns="0" rtlCol="0" anchor="t">
            <a:spAutoFit/>
          </a:bodyPr>
          <a:lstStyle/>
          <a:p>
            <a:pPr algn="ctr">
              <a:lnSpc>
                <a:spcPts val="14797"/>
              </a:lnSpc>
            </a:pPr>
            <a:r>
              <a:rPr lang="en-US" sz="10569" dirty="0">
                <a:solidFill>
                  <a:srgbClr val="01070A"/>
                </a:solidFill>
                <a:latin typeface="Carelia"/>
              </a:rPr>
              <a:t>DEMONSTRATION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MY"/>
            </a:p>
          </p:txBody>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TextBox 8"/>
          <p:cNvSpPr txBox="1"/>
          <p:nvPr/>
        </p:nvSpPr>
        <p:spPr>
          <a:xfrm>
            <a:off x="2483454" y="3390900"/>
            <a:ext cx="13321088" cy="1897955"/>
          </a:xfrm>
          <a:prstGeom prst="rect">
            <a:avLst/>
          </a:prstGeom>
        </p:spPr>
        <p:txBody>
          <a:bodyPr lIns="0" tIns="0" rIns="0" bIns="0" rtlCol="0" anchor="t">
            <a:spAutoFit/>
          </a:bodyPr>
          <a:lstStyle/>
          <a:p>
            <a:pPr algn="ctr">
              <a:lnSpc>
                <a:spcPts val="14797"/>
              </a:lnSpc>
            </a:pPr>
            <a:r>
              <a:rPr lang="en-US" sz="10569" dirty="0">
                <a:solidFill>
                  <a:srgbClr val="01070A"/>
                </a:solidFill>
                <a:latin typeface="Carelia"/>
              </a:rPr>
              <a:t>THANK YOU</a:t>
            </a:r>
          </a:p>
        </p:txBody>
      </p:sp>
      <p:sp>
        <p:nvSpPr>
          <p:cNvPr id="10" name="Freeform 6">
            <a:extLst>
              <a:ext uri="{FF2B5EF4-FFF2-40B4-BE49-F238E27FC236}">
                <a16:creationId xmlns:a16="http://schemas.microsoft.com/office/drawing/2014/main" id="{6B8A13DF-7552-10D4-EAE8-520A383934A7}"/>
              </a:ext>
            </a:extLst>
          </p:cNvPr>
          <p:cNvSpPr/>
          <p:nvPr/>
        </p:nvSpPr>
        <p:spPr>
          <a:xfrm>
            <a:off x="-2154839" y="5483634"/>
            <a:ext cx="6367078" cy="5335932"/>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extLst>
      <p:ext uri="{BB962C8B-B14F-4D97-AF65-F5344CB8AC3E}">
        <p14:creationId xmlns:p14="http://schemas.microsoft.com/office/powerpoint/2010/main" val="266881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3037331" y="1743548"/>
            <a:ext cx="13728279" cy="7078110"/>
            <a:chOff x="0" y="0"/>
            <a:chExt cx="3615678" cy="1864194"/>
          </a:xfrm>
        </p:grpSpPr>
        <p:sp>
          <p:nvSpPr>
            <p:cNvPr id="4" name="Freeform 4"/>
            <p:cNvSpPr/>
            <p:nvPr/>
          </p:nvSpPr>
          <p:spPr>
            <a:xfrm>
              <a:off x="0" y="0"/>
              <a:ext cx="3615679" cy="1864194"/>
            </a:xfrm>
            <a:custGeom>
              <a:avLst/>
              <a:gdLst/>
              <a:ahLst/>
              <a:cxnLst/>
              <a:rect l="l" t="t" r="r" b="b"/>
              <a:pathLst>
                <a:path w="3615679" h="1864194">
                  <a:moveTo>
                    <a:pt x="0" y="0"/>
                  </a:moveTo>
                  <a:lnTo>
                    <a:pt x="3615679" y="0"/>
                  </a:lnTo>
                  <a:lnTo>
                    <a:pt x="3615679" y="1864194"/>
                  </a:lnTo>
                  <a:lnTo>
                    <a:pt x="0" y="1864194"/>
                  </a:lnTo>
                  <a:close/>
                </a:path>
              </a:pathLst>
            </a:custGeom>
            <a:solidFill>
              <a:srgbClr val="000000">
                <a:alpha val="31765"/>
              </a:srgbClr>
            </a:solidFill>
            <a:ln w="38100" cap="sq">
              <a:solidFill>
                <a:srgbClr val="000000">
                  <a:alpha val="31765"/>
                </a:srgbClr>
              </a:solidFill>
              <a:prstDash val="solid"/>
              <a:miter/>
            </a:ln>
          </p:spPr>
          <p:txBody>
            <a:bodyPr/>
            <a:lstStyle/>
            <a:p>
              <a:endParaRPr lang="en-MY"/>
            </a:p>
          </p:txBody>
        </p:sp>
        <p:sp>
          <p:nvSpPr>
            <p:cNvPr id="5" name="TextBox 5"/>
            <p:cNvSpPr txBox="1"/>
            <p:nvPr/>
          </p:nvSpPr>
          <p:spPr>
            <a:xfrm>
              <a:off x="0" y="-47625"/>
              <a:ext cx="3615678" cy="1911819"/>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1362096" y="890093"/>
            <a:ext cx="14410104" cy="7673583"/>
            <a:chOff x="0" y="0"/>
            <a:chExt cx="3795254" cy="2021026"/>
          </a:xfrm>
        </p:grpSpPr>
        <p:sp>
          <p:nvSpPr>
            <p:cNvPr id="7" name="Freeform 7"/>
            <p:cNvSpPr/>
            <p:nvPr/>
          </p:nvSpPr>
          <p:spPr>
            <a:xfrm>
              <a:off x="0" y="0"/>
              <a:ext cx="3795254" cy="2021026"/>
            </a:xfrm>
            <a:custGeom>
              <a:avLst/>
              <a:gdLst/>
              <a:ahLst/>
              <a:cxnLst/>
              <a:rect l="l" t="t" r="r" b="b"/>
              <a:pathLst>
                <a:path w="3795254" h="2021026">
                  <a:moveTo>
                    <a:pt x="5910" y="0"/>
                  </a:moveTo>
                  <a:lnTo>
                    <a:pt x="3789344" y="0"/>
                  </a:lnTo>
                  <a:cubicBezTo>
                    <a:pt x="3792608" y="0"/>
                    <a:pt x="3795254" y="2646"/>
                    <a:pt x="3795254" y="5910"/>
                  </a:cubicBezTo>
                  <a:lnTo>
                    <a:pt x="3795254" y="2015116"/>
                  </a:lnTo>
                  <a:cubicBezTo>
                    <a:pt x="3795254" y="2018380"/>
                    <a:pt x="3792608" y="2021026"/>
                    <a:pt x="3789344" y="2021026"/>
                  </a:cubicBezTo>
                  <a:lnTo>
                    <a:pt x="5910" y="2021026"/>
                  </a:lnTo>
                  <a:cubicBezTo>
                    <a:pt x="2646" y="2021026"/>
                    <a:pt x="0" y="2018380"/>
                    <a:pt x="0" y="2015116"/>
                  </a:cubicBezTo>
                  <a:lnTo>
                    <a:pt x="0" y="5910"/>
                  </a:lnTo>
                  <a:cubicBezTo>
                    <a:pt x="0" y="2646"/>
                    <a:pt x="2646" y="0"/>
                    <a:pt x="5910" y="0"/>
                  </a:cubicBezTo>
                  <a:close/>
                </a:path>
              </a:pathLst>
            </a:custGeom>
            <a:solidFill>
              <a:srgbClr val="FFFFFF"/>
            </a:solidFill>
            <a:ln w="38100" cap="sq">
              <a:solidFill>
                <a:srgbClr val="000000"/>
              </a:solidFill>
              <a:prstDash val="solid"/>
              <a:miter/>
            </a:ln>
          </p:spPr>
          <p:txBody>
            <a:bodyPr/>
            <a:lstStyle/>
            <a:p>
              <a:endParaRPr lang="en-MY"/>
            </a:p>
          </p:txBody>
        </p:sp>
        <p:sp>
          <p:nvSpPr>
            <p:cNvPr id="8" name="TextBox 8"/>
            <p:cNvSpPr txBox="1"/>
            <p:nvPr/>
          </p:nvSpPr>
          <p:spPr>
            <a:xfrm>
              <a:off x="0" y="-47625"/>
              <a:ext cx="3795254" cy="2068651"/>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206677" y="540331"/>
            <a:ext cx="3667332" cy="946839"/>
          </a:xfrm>
          <a:custGeom>
            <a:avLst/>
            <a:gdLst/>
            <a:ahLst/>
            <a:cxnLst/>
            <a:rect l="l" t="t" r="r" b="b"/>
            <a:pathLst>
              <a:path w="3667332" h="946839">
                <a:moveTo>
                  <a:pt x="0" y="0"/>
                </a:moveTo>
                <a:lnTo>
                  <a:pt x="3667332" y="0"/>
                </a:lnTo>
                <a:lnTo>
                  <a:pt x="3667332"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1" name="TextBox 11"/>
          <p:cNvSpPr txBox="1"/>
          <p:nvPr/>
        </p:nvSpPr>
        <p:spPr>
          <a:xfrm rot="-124413">
            <a:off x="3851387" y="1383578"/>
            <a:ext cx="8347235"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Problem Statement</a:t>
            </a:r>
          </a:p>
        </p:txBody>
      </p:sp>
      <p:sp>
        <p:nvSpPr>
          <p:cNvPr id="12" name="TextBox 12"/>
          <p:cNvSpPr txBox="1"/>
          <p:nvPr/>
        </p:nvSpPr>
        <p:spPr>
          <a:xfrm rot="-155127">
            <a:off x="2685768" y="3620995"/>
            <a:ext cx="12112983" cy="3217227"/>
          </a:xfrm>
          <a:prstGeom prst="rect">
            <a:avLst/>
          </a:prstGeom>
        </p:spPr>
        <p:txBody>
          <a:bodyPr lIns="0" tIns="0" rIns="0" bIns="0" rtlCol="0" anchor="t">
            <a:spAutoFit/>
          </a:bodyPr>
          <a:lstStyle/>
          <a:p>
            <a:pPr marL="571500" lvl="0" indent="-571500" algn="just">
              <a:lnSpc>
                <a:spcPct val="150000"/>
              </a:lnSpc>
              <a:spcBef>
                <a:spcPts val="1200"/>
              </a:spcBef>
              <a:buFont typeface="Arial" panose="020B0604020202020204" pitchFamily="34" charset="0"/>
              <a:buChar char="•"/>
            </a:pPr>
            <a:r>
              <a:rPr lang="en-US" sz="3580" dirty="0">
                <a:effectLst/>
                <a:latin typeface="Dosis" pitchFamily="2" charset="0"/>
                <a:ea typeface="Calibri" panose="020F0502020204030204" pitchFamily="34" charset="0"/>
                <a:cs typeface="Times New Roman" panose="02020603050405020304" pitchFamily="18" charset="0"/>
              </a:rPr>
              <a:t>The data is recorded manually in a paper-based approach</a:t>
            </a:r>
            <a:endParaRPr lang="en-MY" sz="3580" dirty="0">
              <a:effectLst/>
              <a:latin typeface="Dosis" pitchFamily="2" charset="0"/>
              <a:ea typeface="Calibri" panose="020F0502020204030204" pitchFamily="34" charset="0"/>
              <a:cs typeface="Times New Roman" panose="02020603050405020304" pitchFamily="18" charset="0"/>
            </a:endParaRPr>
          </a:p>
          <a:p>
            <a:pPr marL="571500" lvl="0" indent="-571500" algn="just">
              <a:lnSpc>
                <a:spcPct val="150000"/>
              </a:lnSpc>
              <a:buFont typeface="Arial" panose="020B0604020202020204" pitchFamily="34" charset="0"/>
              <a:buChar char="•"/>
            </a:pPr>
            <a:r>
              <a:rPr lang="en-US" sz="3580" dirty="0">
                <a:effectLst/>
                <a:latin typeface="Dosis" pitchFamily="2" charset="0"/>
                <a:ea typeface="Calibri" panose="020F0502020204030204" pitchFamily="34" charset="0"/>
                <a:cs typeface="Times New Roman" panose="02020603050405020304" pitchFamily="18" charset="0"/>
              </a:rPr>
              <a:t>Limited system and using direct selling. </a:t>
            </a:r>
            <a:endParaRPr lang="en-MY" sz="3580" dirty="0">
              <a:effectLst/>
              <a:latin typeface="Dosis" pitchFamily="2" charset="0"/>
              <a:ea typeface="Calibri" panose="020F0502020204030204" pitchFamily="34" charset="0"/>
              <a:cs typeface="Times New Roman" panose="02020603050405020304" pitchFamily="18" charset="0"/>
            </a:endParaRPr>
          </a:p>
          <a:p>
            <a:pPr marL="571500" lvl="0" indent="-571500" algn="just">
              <a:lnSpc>
                <a:spcPct val="150000"/>
              </a:lnSpc>
              <a:spcAft>
                <a:spcPts val="1200"/>
              </a:spcAft>
              <a:buFont typeface="Arial" panose="020B0604020202020204" pitchFamily="34" charset="0"/>
              <a:buChar char="•"/>
            </a:pPr>
            <a:r>
              <a:rPr lang="en-US" sz="3580" dirty="0">
                <a:effectLst/>
                <a:latin typeface="Dosis" pitchFamily="2" charset="0"/>
                <a:ea typeface="Calibri" panose="020F0502020204030204" pitchFamily="34" charset="0"/>
                <a:cs typeface="Times New Roman" panose="02020603050405020304" pitchFamily="18" charset="0"/>
              </a:rPr>
              <a:t>Unsystematic data and information recording.</a:t>
            </a:r>
            <a:endParaRPr lang="en-MY" sz="3580" dirty="0">
              <a:effectLst/>
              <a:latin typeface="Dosis" pitchFamily="2" charset="0"/>
              <a:ea typeface="Calibri" panose="020F0502020204030204" pitchFamily="34" charset="0"/>
              <a:cs typeface="Times New Roman" panose="02020603050405020304" pitchFamily="18" charset="0"/>
            </a:endParaRPr>
          </a:p>
          <a:p>
            <a:pPr algn="l">
              <a:lnSpc>
                <a:spcPts val="5014"/>
              </a:lnSpc>
              <a:spcBef>
                <a:spcPct val="0"/>
              </a:spcBef>
            </a:pPr>
            <a:endParaRPr lang="en-US" sz="3581" dirty="0">
              <a:solidFill>
                <a:srgbClr val="01070A"/>
              </a:solidFill>
              <a:latin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MY"/>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4183497" y="3062411"/>
            <a:ext cx="1855658" cy="185565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MY"/>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4540130" y="3433584"/>
            <a:ext cx="1142391" cy="1113312"/>
          </a:xfrm>
          <a:custGeom>
            <a:avLst/>
            <a:gdLst/>
            <a:ahLst/>
            <a:cxnLst/>
            <a:rect l="l" t="t" r="r" b="b"/>
            <a:pathLst>
              <a:path w="1142391" h="1113312">
                <a:moveTo>
                  <a:pt x="0" y="0"/>
                </a:moveTo>
                <a:lnTo>
                  <a:pt x="1142391" y="0"/>
                </a:lnTo>
                <a:lnTo>
                  <a:pt x="1142391" y="1113312"/>
                </a:lnTo>
                <a:lnTo>
                  <a:pt x="0" y="1113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8216171" y="3062411"/>
            <a:ext cx="1855658" cy="18556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MY"/>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grpSp>
        <p:nvGrpSpPr>
          <p:cNvPr id="14" name="Group 14"/>
          <p:cNvGrpSpPr/>
          <p:nvPr/>
        </p:nvGrpSpPr>
        <p:grpSpPr>
          <a:xfrm>
            <a:off x="12253054" y="3062411"/>
            <a:ext cx="1855658" cy="185565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MY"/>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17" name="Freeform 17"/>
          <p:cNvSpPr/>
          <p:nvPr/>
        </p:nvSpPr>
        <p:spPr>
          <a:xfrm>
            <a:off x="8555107" y="3316870"/>
            <a:ext cx="1177785" cy="1346740"/>
          </a:xfrm>
          <a:custGeom>
            <a:avLst/>
            <a:gdLst/>
            <a:ahLst/>
            <a:cxnLst/>
            <a:rect l="l" t="t" r="r" b="b"/>
            <a:pathLst>
              <a:path w="1177785" h="1346740">
                <a:moveTo>
                  <a:pt x="0" y="0"/>
                </a:moveTo>
                <a:lnTo>
                  <a:pt x="1177786" y="0"/>
                </a:lnTo>
                <a:lnTo>
                  <a:pt x="1177786" y="1346740"/>
                </a:lnTo>
                <a:lnTo>
                  <a:pt x="0" y="1346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8" name="Freeform 18"/>
          <p:cNvSpPr/>
          <p:nvPr/>
        </p:nvSpPr>
        <p:spPr>
          <a:xfrm>
            <a:off x="12744947" y="3433584"/>
            <a:ext cx="871871" cy="1128304"/>
          </a:xfrm>
          <a:custGeom>
            <a:avLst/>
            <a:gdLst/>
            <a:ahLst/>
            <a:cxnLst/>
            <a:rect l="l" t="t" r="r" b="b"/>
            <a:pathLst>
              <a:path w="871871" h="1128304">
                <a:moveTo>
                  <a:pt x="0" y="0"/>
                </a:moveTo>
                <a:lnTo>
                  <a:pt x="871871" y="0"/>
                </a:lnTo>
                <a:lnTo>
                  <a:pt x="871871" y="1128304"/>
                </a:lnTo>
                <a:lnTo>
                  <a:pt x="0" y="11283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9" name="Freeform 19"/>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0" name="TextBox 20"/>
          <p:cNvSpPr txBox="1"/>
          <p:nvPr/>
        </p:nvSpPr>
        <p:spPr>
          <a:xfrm>
            <a:off x="4762897" y="1527166"/>
            <a:ext cx="8762207"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Objectives</a:t>
            </a:r>
          </a:p>
        </p:txBody>
      </p:sp>
      <p:sp>
        <p:nvSpPr>
          <p:cNvPr id="21" name="TextBox 21"/>
          <p:cNvSpPr txBox="1"/>
          <p:nvPr/>
        </p:nvSpPr>
        <p:spPr>
          <a:xfrm>
            <a:off x="3508411" y="5309230"/>
            <a:ext cx="3326411" cy="1592744"/>
          </a:xfrm>
          <a:prstGeom prst="rect">
            <a:avLst/>
          </a:prstGeom>
        </p:spPr>
        <p:txBody>
          <a:bodyPr wrap="square" lIns="0" tIns="0" rIns="0" bIns="0" rtlCol="0" anchor="t">
            <a:spAutoFit/>
          </a:bodyPr>
          <a:lstStyle/>
          <a:p>
            <a:pPr lvl="0" algn="ctr">
              <a:lnSpc>
                <a:spcPct val="150000"/>
              </a:lnSpc>
              <a:spcBef>
                <a:spcPts val="1200"/>
              </a:spcBef>
              <a:spcAft>
                <a:spcPts val="1200"/>
              </a:spcAft>
            </a:pPr>
            <a:r>
              <a:rPr lang="en-US" sz="2400" dirty="0">
                <a:effectLst/>
                <a:latin typeface="Dosis" pitchFamily="2" charset="0"/>
                <a:ea typeface="Calibri" panose="020F0502020204030204" pitchFamily="34" charset="0"/>
                <a:cs typeface="Times New Roman" panose="02020603050405020304" pitchFamily="18" charset="0"/>
              </a:rPr>
              <a:t>To identify the requirements Bookshop Management System</a:t>
            </a:r>
            <a:endParaRPr lang="en-MY" sz="2400" dirty="0">
              <a:effectLst/>
              <a:latin typeface="Dosis" pitchFamily="2" charset="0"/>
              <a:ea typeface="Calibri" panose="020F0502020204030204" pitchFamily="34" charset="0"/>
              <a:cs typeface="Times New Roman" panose="02020603050405020304" pitchFamily="18" charset="0"/>
            </a:endParaRPr>
          </a:p>
        </p:txBody>
      </p:sp>
      <p:sp>
        <p:nvSpPr>
          <p:cNvPr id="22" name="TextBox 22"/>
          <p:cNvSpPr txBox="1"/>
          <p:nvPr/>
        </p:nvSpPr>
        <p:spPr>
          <a:xfrm>
            <a:off x="7449832" y="5309230"/>
            <a:ext cx="3269921" cy="1038746"/>
          </a:xfrm>
          <a:prstGeom prst="rect">
            <a:avLst/>
          </a:prstGeom>
        </p:spPr>
        <p:txBody>
          <a:bodyPr lIns="0" tIns="0" rIns="0" bIns="0" rtlCol="0" anchor="t">
            <a:spAutoFit/>
          </a:bodyPr>
          <a:lstStyle/>
          <a:p>
            <a:pPr lvl="0" algn="ctr">
              <a:lnSpc>
                <a:spcPct val="150000"/>
              </a:lnSpc>
              <a:spcBef>
                <a:spcPts val="1200"/>
              </a:spcBef>
              <a:spcAft>
                <a:spcPts val="1200"/>
              </a:spcAft>
            </a:pPr>
            <a:r>
              <a:rPr lang="en-US" sz="2400" dirty="0">
                <a:effectLst/>
                <a:latin typeface="Dosis" pitchFamily="2" charset="0"/>
                <a:ea typeface="Calibri" panose="020F0502020204030204" pitchFamily="34" charset="0"/>
                <a:cs typeface="Times New Roman" panose="02020603050405020304" pitchFamily="18" charset="0"/>
              </a:rPr>
              <a:t>To develop a Bookshop Management System </a:t>
            </a:r>
            <a:endParaRPr lang="en-MY" sz="2400" dirty="0">
              <a:effectLst/>
              <a:latin typeface="Dosis" pitchFamily="2" charset="0"/>
              <a:ea typeface="Calibri" panose="020F0502020204030204" pitchFamily="34" charset="0"/>
              <a:cs typeface="Times New Roman" panose="02020603050405020304" pitchFamily="18" charset="0"/>
            </a:endParaRPr>
          </a:p>
        </p:txBody>
      </p:sp>
      <p:sp>
        <p:nvSpPr>
          <p:cNvPr id="23" name="TextBox 23"/>
          <p:cNvSpPr txBox="1"/>
          <p:nvPr/>
        </p:nvSpPr>
        <p:spPr>
          <a:xfrm>
            <a:off x="11453178" y="5309230"/>
            <a:ext cx="3301968" cy="1038746"/>
          </a:xfrm>
          <a:prstGeom prst="rect">
            <a:avLst/>
          </a:prstGeom>
        </p:spPr>
        <p:txBody>
          <a:bodyPr lIns="0" tIns="0" rIns="0" bIns="0" rtlCol="0" anchor="t">
            <a:spAutoFit/>
          </a:bodyPr>
          <a:lstStyle/>
          <a:p>
            <a:pPr lvl="0" algn="ctr">
              <a:lnSpc>
                <a:spcPct val="150000"/>
              </a:lnSpc>
              <a:spcBef>
                <a:spcPts val="1200"/>
              </a:spcBef>
              <a:spcAft>
                <a:spcPts val="1200"/>
              </a:spcAft>
            </a:pPr>
            <a:r>
              <a:rPr lang="en-US" sz="2400" dirty="0">
                <a:effectLst/>
                <a:latin typeface="Dosis" pitchFamily="2" charset="0"/>
                <a:ea typeface="Calibri" panose="020F0502020204030204" pitchFamily="34" charset="0"/>
                <a:cs typeface="Times New Roman" panose="02020603050405020304" pitchFamily="18" charset="0"/>
              </a:rPr>
              <a:t>To test the Bookshop Management System</a:t>
            </a:r>
            <a:endParaRPr lang="en-MY" sz="2400" dirty="0">
              <a:effectLst/>
              <a:latin typeface="Dosis"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sp>
        <p:nvSpPr>
          <p:cNvPr id="3" name="Freeform 3"/>
          <p:cNvSpPr/>
          <p:nvPr/>
        </p:nvSpPr>
        <p:spPr>
          <a:xfrm>
            <a:off x="142138" y="2084922"/>
            <a:ext cx="4172148" cy="4499375"/>
          </a:xfrm>
          <a:custGeom>
            <a:avLst/>
            <a:gdLst/>
            <a:ahLst/>
            <a:cxnLst/>
            <a:rect l="l" t="t" r="r" b="b"/>
            <a:pathLst>
              <a:path w="4172148" h="4499375">
                <a:moveTo>
                  <a:pt x="0" y="0"/>
                </a:moveTo>
                <a:lnTo>
                  <a:pt x="4172148" y="0"/>
                </a:lnTo>
                <a:lnTo>
                  <a:pt x="4172148" y="4499375"/>
                </a:lnTo>
                <a:lnTo>
                  <a:pt x="0" y="4499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4" name="Freeform 4"/>
          <p:cNvSpPr/>
          <p:nvPr/>
        </p:nvSpPr>
        <p:spPr>
          <a:xfrm>
            <a:off x="1019010" y="2734664"/>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4663965" y="2084922"/>
            <a:ext cx="4168877" cy="4495848"/>
          </a:xfrm>
          <a:custGeom>
            <a:avLst/>
            <a:gdLst/>
            <a:ahLst/>
            <a:cxnLst/>
            <a:rect l="l" t="t" r="r" b="b"/>
            <a:pathLst>
              <a:path w="4168877" h="4495848">
                <a:moveTo>
                  <a:pt x="0" y="0"/>
                </a:moveTo>
                <a:lnTo>
                  <a:pt x="4168877" y="0"/>
                </a:lnTo>
                <a:lnTo>
                  <a:pt x="4168877" y="4495848"/>
                </a:lnTo>
                <a:lnTo>
                  <a:pt x="0" y="4495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5468191" y="2734664"/>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9215822" y="2084922"/>
            <a:ext cx="4168877" cy="4495848"/>
          </a:xfrm>
          <a:custGeom>
            <a:avLst/>
            <a:gdLst/>
            <a:ahLst/>
            <a:cxnLst/>
            <a:rect l="l" t="t" r="r" b="b"/>
            <a:pathLst>
              <a:path w="4168877" h="4495848">
                <a:moveTo>
                  <a:pt x="0" y="0"/>
                </a:moveTo>
                <a:lnTo>
                  <a:pt x="4168877" y="0"/>
                </a:lnTo>
                <a:lnTo>
                  <a:pt x="4168877" y="4495848"/>
                </a:lnTo>
                <a:lnTo>
                  <a:pt x="0" y="4495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Freeform 8"/>
          <p:cNvSpPr/>
          <p:nvPr/>
        </p:nvSpPr>
        <p:spPr>
          <a:xfrm>
            <a:off x="10042517" y="2691398"/>
            <a:ext cx="2560425" cy="707608"/>
          </a:xfrm>
          <a:custGeom>
            <a:avLst/>
            <a:gdLst/>
            <a:ahLst/>
            <a:cxnLst/>
            <a:rect l="l" t="t" r="r" b="b"/>
            <a:pathLst>
              <a:path w="2560425" h="707608">
                <a:moveTo>
                  <a:pt x="0" y="0"/>
                </a:moveTo>
                <a:lnTo>
                  <a:pt x="2560424" y="0"/>
                </a:lnTo>
                <a:lnTo>
                  <a:pt x="2560424" y="707609"/>
                </a:lnTo>
                <a:lnTo>
                  <a:pt x="0" y="7076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9" name="Freeform 9"/>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TextBox 10"/>
          <p:cNvSpPr txBox="1"/>
          <p:nvPr/>
        </p:nvSpPr>
        <p:spPr>
          <a:xfrm>
            <a:off x="4893331" y="3506054"/>
            <a:ext cx="3820570" cy="2914259"/>
          </a:xfrm>
          <a:prstGeom prst="rect">
            <a:avLst/>
          </a:prstGeom>
        </p:spPr>
        <p:txBody>
          <a:bodyPr lIns="0" tIns="0" rIns="0" bIns="0" rtlCol="0" anchor="t">
            <a:spAutoFit/>
          </a:bodyPr>
          <a:lstStyle/>
          <a:p>
            <a:pPr algn="ctr">
              <a:lnSpc>
                <a:spcPts val="3311"/>
              </a:lnSpc>
            </a:pPr>
            <a:r>
              <a:rPr lang="en-US" sz="2000" dirty="0">
                <a:effectLst/>
                <a:latin typeface="Dosis" pitchFamily="2" charset="0"/>
                <a:ea typeface="Times New Roman" panose="02020603050405020304" pitchFamily="18" charset="0"/>
              </a:rPr>
              <a:t>Administrators and members are permitted to use this module. All required registration information must be entered by the user. </a:t>
            </a:r>
            <a:r>
              <a:rPr lang="en-MY" sz="2000" dirty="0">
                <a:effectLst/>
                <a:latin typeface="Dosis" pitchFamily="2" charset="0"/>
                <a:ea typeface="Times New Roman" panose="02020603050405020304" pitchFamily="18" charset="0"/>
              </a:rPr>
              <a:t>For instance, the admin will register the cashier, and the members will register themselves to add their information</a:t>
            </a:r>
            <a:endParaRPr lang="en-US" sz="2400" dirty="0">
              <a:solidFill>
                <a:srgbClr val="01070A"/>
              </a:solidFill>
              <a:latin typeface="Dosis" pitchFamily="2" charset="0"/>
            </a:endParaRPr>
          </a:p>
        </p:txBody>
      </p:sp>
      <p:sp>
        <p:nvSpPr>
          <p:cNvPr id="11" name="TextBox 11"/>
          <p:cNvSpPr txBox="1"/>
          <p:nvPr/>
        </p:nvSpPr>
        <p:spPr>
          <a:xfrm>
            <a:off x="8860651" y="3509561"/>
            <a:ext cx="4263361" cy="2700739"/>
          </a:xfrm>
          <a:prstGeom prst="rect">
            <a:avLst/>
          </a:prstGeom>
        </p:spPr>
        <p:txBody>
          <a:bodyPr wrap="square" lIns="0" tIns="0" rIns="0" bIns="0" rtlCol="0" anchor="t">
            <a:spAutoFit/>
          </a:bodyPr>
          <a:lstStyle/>
          <a:p>
            <a:pPr marL="685800" indent="457200" algn="ctr">
              <a:lnSpc>
                <a:spcPct val="150000"/>
              </a:lnSpc>
              <a:spcBef>
                <a:spcPts val="1200"/>
              </a:spcBef>
              <a:spcAft>
                <a:spcPts val="1200"/>
              </a:spcAft>
            </a:pPr>
            <a:r>
              <a:rPr lang="en-US" sz="2400" dirty="0">
                <a:effectLst/>
                <a:latin typeface="Dosis" pitchFamily="2" charset="0"/>
                <a:ea typeface="Calibri" panose="020F0502020204030204" pitchFamily="34" charset="0"/>
                <a:cs typeface="Times New Roman" panose="02020603050405020304" pitchFamily="18" charset="0"/>
              </a:rPr>
              <a:t>Users will be able to search for the book information here such as types, titles and others. The search uses using text-based search technique.</a:t>
            </a:r>
            <a:endParaRPr lang="en-MY" sz="2400" dirty="0">
              <a:effectLst/>
              <a:latin typeface="Dosis" pitchFamily="2" charset="0"/>
              <a:ea typeface="Calibri" panose="020F0502020204030204" pitchFamily="34" charset="0"/>
              <a:cs typeface="Times New Roman" panose="02020603050405020304" pitchFamily="18" charset="0"/>
            </a:endParaRPr>
          </a:p>
        </p:txBody>
      </p:sp>
      <p:sp>
        <p:nvSpPr>
          <p:cNvPr id="12" name="TextBox 12"/>
          <p:cNvSpPr txBox="1"/>
          <p:nvPr/>
        </p:nvSpPr>
        <p:spPr>
          <a:xfrm>
            <a:off x="5727207" y="343497"/>
            <a:ext cx="6702715" cy="1227531"/>
          </a:xfrm>
          <a:prstGeom prst="rect">
            <a:avLst/>
          </a:prstGeom>
        </p:spPr>
        <p:txBody>
          <a:bodyPr lIns="0" tIns="0" rIns="0" bIns="0" rtlCol="0" anchor="t">
            <a:spAutoFit/>
          </a:bodyPr>
          <a:lstStyle/>
          <a:p>
            <a:pPr marL="0" lvl="0" indent="0" algn="ctr">
              <a:lnSpc>
                <a:spcPts val="10011"/>
              </a:lnSpc>
              <a:spcBef>
                <a:spcPct val="0"/>
              </a:spcBef>
            </a:pPr>
            <a:r>
              <a:rPr lang="en-US" sz="7151" dirty="0">
                <a:solidFill>
                  <a:srgbClr val="01070A"/>
                </a:solidFill>
                <a:latin typeface="Carelia"/>
              </a:rPr>
              <a:t> Module</a:t>
            </a:r>
          </a:p>
        </p:txBody>
      </p:sp>
      <p:sp>
        <p:nvSpPr>
          <p:cNvPr id="13" name="TextBox 13"/>
          <p:cNvSpPr txBox="1"/>
          <p:nvPr/>
        </p:nvSpPr>
        <p:spPr>
          <a:xfrm>
            <a:off x="775483" y="2648939"/>
            <a:ext cx="2905458" cy="75006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Carelia"/>
              </a:rPr>
              <a:t>Login</a:t>
            </a:r>
          </a:p>
        </p:txBody>
      </p:sp>
      <p:sp>
        <p:nvSpPr>
          <p:cNvPr id="14" name="TextBox 14"/>
          <p:cNvSpPr txBox="1"/>
          <p:nvPr/>
        </p:nvSpPr>
        <p:spPr>
          <a:xfrm>
            <a:off x="-423961" y="3605415"/>
            <a:ext cx="4680472" cy="2712281"/>
          </a:xfrm>
          <a:prstGeom prst="rect">
            <a:avLst/>
          </a:prstGeom>
        </p:spPr>
        <p:txBody>
          <a:bodyPr wrap="square" lIns="0" tIns="0" rIns="0" bIns="0" rtlCol="0" anchor="t">
            <a:spAutoFit/>
          </a:bodyPr>
          <a:lstStyle/>
          <a:p>
            <a:pPr marL="685800" indent="457200" algn="ctr">
              <a:lnSpc>
                <a:spcPct val="150000"/>
              </a:lnSpc>
              <a:spcBef>
                <a:spcPts val="1200"/>
              </a:spcBef>
              <a:spcAft>
                <a:spcPts val="1200"/>
              </a:spcAft>
            </a:pPr>
            <a:r>
              <a:rPr lang="en-US" sz="2000" dirty="0">
                <a:effectLst/>
                <a:latin typeface="Dosis" pitchFamily="2" charset="0"/>
                <a:ea typeface="Calibri" panose="020F0502020204030204" pitchFamily="34" charset="0"/>
                <a:cs typeface="Times New Roman" panose="02020603050405020304" pitchFamily="18" charset="0"/>
              </a:rPr>
              <a:t>This module authenticates the validity of the user before using the system. Users will have to key in the username and password and if it matches the ones in the database, it will log them into the system. </a:t>
            </a:r>
            <a:endParaRPr lang="en-MY" sz="2000" dirty="0">
              <a:effectLst/>
              <a:latin typeface="Dosis" pitchFamily="2" charset="0"/>
              <a:ea typeface="Calibri" panose="020F0502020204030204" pitchFamily="34" charset="0"/>
              <a:cs typeface="Times New Roman" panose="02020603050405020304" pitchFamily="18" charset="0"/>
            </a:endParaRPr>
          </a:p>
        </p:txBody>
      </p:sp>
      <p:sp>
        <p:nvSpPr>
          <p:cNvPr id="15" name="TextBox 15"/>
          <p:cNvSpPr txBox="1"/>
          <p:nvPr/>
        </p:nvSpPr>
        <p:spPr>
          <a:xfrm>
            <a:off x="4893331" y="2692204"/>
            <a:ext cx="3710145" cy="75006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Carelia"/>
              </a:rPr>
              <a:t>Registration</a:t>
            </a:r>
          </a:p>
        </p:txBody>
      </p:sp>
      <p:sp>
        <p:nvSpPr>
          <p:cNvPr id="16" name="TextBox 16"/>
          <p:cNvSpPr txBox="1"/>
          <p:nvPr/>
        </p:nvSpPr>
        <p:spPr>
          <a:xfrm>
            <a:off x="9413867" y="2692204"/>
            <a:ext cx="3710145" cy="782265"/>
          </a:xfrm>
          <a:prstGeom prst="rect">
            <a:avLst/>
          </a:prstGeom>
        </p:spPr>
        <p:txBody>
          <a:bodyPr lIns="0" tIns="0" rIns="0" bIns="0" rtlCol="0" anchor="t">
            <a:spAutoFit/>
          </a:bodyPr>
          <a:lstStyle/>
          <a:p>
            <a:pPr marL="0" lvl="0" indent="0" algn="ctr">
              <a:lnSpc>
                <a:spcPts val="6115"/>
              </a:lnSpc>
              <a:spcBef>
                <a:spcPct val="0"/>
              </a:spcBef>
            </a:pPr>
            <a:r>
              <a:rPr lang="en-US" sz="4367" dirty="0">
                <a:solidFill>
                  <a:srgbClr val="01070A"/>
                </a:solidFill>
                <a:latin typeface="Carelia"/>
              </a:rPr>
              <a:t>Search</a:t>
            </a:r>
          </a:p>
        </p:txBody>
      </p:sp>
      <p:sp>
        <p:nvSpPr>
          <p:cNvPr id="17" name="Freeform 17"/>
          <p:cNvSpPr/>
          <p:nvPr/>
        </p:nvSpPr>
        <p:spPr>
          <a:xfrm>
            <a:off x="13737124" y="2084922"/>
            <a:ext cx="4172148" cy="4499375"/>
          </a:xfrm>
          <a:custGeom>
            <a:avLst/>
            <a:gdLst/>
            <a:ahLst/>
            <a:cxnLst/>
            <a:rect l="l" t="t" r="r" b="b"/>
            <a:pathLst>
              <a:path w="4172148" h="4499375">
                <a:moveTo>
                  <a:pt x="0" y="0"/>
                </a:moveTo>
                <a:lnTo>
                  <a:pt x="4172148" y="0"/>
                </a:lnTo>
                <a:lnTo>
                  <a:pt x="4172148" y="4499375"/>
                </a:lnTo>
                <a:lnTo>
                  <a:pt x="0" y="4499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8" name="Freeform 18"/>
          <p:cNvSpPr/>
          <p:nvPr/>
        </p:nvSpPr>
        <p:spPr>
          <a:xfrm>
            <a:off x="14906020" y="2777526"/>
            <a:ext cx="1937134" cy="535353"/>
          </a:xfrm>
          <a:custGeom>
            <a:avLst/>
            <a:gdLst/>
            <a:ahLst/>
            <a:cxnLst/>
            <a:rect l="l" t="t" r="r" b="b"/>
            <a:pathLst>
              <a:path w="1937134" h="535353">
                <a:moveTo>
                  <a:pt x="0" y="0"/>
                </a:moveTo>
                <a:lnTo>
                  <a:pt x="1937133" y="0"/>
                </a:lnTo>
                <a:lnTo>
                  <a:pt x="1937133" y="535353"/>
                </a:lnTo>
                <a:lnTo>
                  <a:pt x="0" y="5353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9" name="TextBox 19"/>
          <p:cNvSpPr txBox="1"/>
          <p:nvPr/>
        </p:nvSpPr>
        <p:spPr>
          <a:xfrm>
            <a:off x="13994299" y="2692204"/>
            <a:ext cx="3710145" cy="782265"/>
          </a:xfrm>
          <a:prstGeom prst="rect">
            <a:avLst/>
          </a:prstGeom>
        </p:spPr>
        <p:txBody>
          <a:bodyPr lIns="0" tIns="0" rIns="0" bIns="0" rtlCol="0" anchor="t">
            <a:spAutoFit/>
          </a:bodyPr>
          <a:lstStyle/>
          <a:p>
            <a:pPr marL="0" lvl="0" indent="0" algn="ctr">
              <a:lnSpc>
                <a:spcPts val="6115"/>
              </a:lnSpc>
              <a:spcBef>
                <a:spcPct val="0"/>
              </a:spcBef>
            </a:pPr>
            <a:r>
              <a:rPr lang="en-US" sz="4367" dirty="0">
                <a:solidFill>
                  <a:srgbClr val="01070A"/>
                </a:solidFill>
                <a:latin typeface="Carelia"/>
              </a:rPr>
              <a:t>Members</a:t>
            </a:r>
          </a:p>
        </p:txBody>
      </p:sp>
      <p:sp>
        <p:nvSpPr>
          <p:cNvPr id="20" name="TextBox 20"/>
          <p:cNvSpPr txBox="1"/>
          <p:nvPr/>
        </p:nvSpPr>
        <p:spPr>
          <a:xfrm>
            <a:off x="14144579" y="3683553"/>
            <a:ext cx="3357239" cy="2836930"/>
          </a:xfrm>
          <a:prstGeom prst="rect">
            <a:avLst/>
          </a:prstGeom>
        </p:spPr>
        <p:txBody>
          <a:bodyPr lIns="0" tIns="0" rIns="0" bIns="0" rtlCol="0" anchor="t">
            <a:spAutoFit/>
          </a:bodyPr>
          <a:lstStyle/>
          <a:p>
            <a:pPr algn="ctr">
              <a:lnSpc>
                <a:spcPts val="3248"/>
              </a:lnSpc>
            </a:pPr>
            <a:r>
              <a:rPr lang="en-US" sz="2320" dirty="0">
                <a:solidFill>
                  <a:srgbClr val="01070A"/>
                </a:solidFill>
                <a:latin typeface="Dosis"/>
              </a:rPr>
              <a:t>This module is for the usage of staff. It allows member to add, delete, update and view the purchase of book. member also can search book before to purchase the book and make a payment.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sp>
        <p:nvSpPr>
          <p:cNvPr id="9" name="Freeform 9"/>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TextBox 12"/>
          <p:cNvSpPr txBox="1"/>
          <p:nvPr/>
        </p:nvSpPr>
        <p:spPr>
          <a:xfrm>
            <a:off x="5727207" y="343497"/>
            <a:ext cx="6702715" cy="1282402"/>
          </a:xfrm>
          <a:prstGeom prst="rect">
            <a:avLst/>
          </a:prstGeom>
        </p:spPr>
        <p:txBody>
          <a:bodyPr lIns="0" tIns="0" rIns="0" bIns="0" rtlCol="0" anchor="t">
            <a:spAutoFit/>
          </a:bodyPr>
          <a:lstStyle/>
          <a:p>
            <a:pPr marL="0" lvl="0" indent="0" algn="ctr">
              <a:lnSpc>
                <a:spcPts val="10011"/>
              </a:lnSpc>
              <a:spcBef>
                <a:spcPct val="0"/>
              </a:spcBef>
            </a:pPr>
            <a:r>
              <a:rPr lang="en-US" sz="7151" dirty="0">
                <a:solidFill>
                  <a:srgbClr val="01070A"/>
                </a:solidFill>
                <a:latin typeface="Carelia"/>
              </a:rPr>
              <a:t> Target User</a:t>
            </a:r>
          </a:p>
        </p:txBody>
      </p:sp>
      <p:grpSp>
        <p:nvGrpSpPr>
          <p:cNvPr id="21" name="Group 20">
            <a:extLst>
              <a:ext uri="{FF2B5EF4-FFF2-40B4-BE49-F238E27FC236}">
                <a16:creationId xmlns:a16="http://schemas.microsoft.com/office/drawing/2014/main" id="{3EEA51CE-E422-57D2-8323-4230EA17A059}"/>
              </a:ext>
            </a:extLst>
          </p:cNvPr>
          <p:cNvGrpSpPr/>
          <p:nvPr/>
        </p:nvGrpSpPr>
        <p:grpSpPr>
          <a:xfrm>
            <a:off x="11464315" y="1969396"/>
            <a:ext cx="4744162" cy="4495848"/>
            <a:chOff x="10378923" y="2091067"/>
            <a:chExt cx="4744162" cy="4495848"/>
          </a:xfrm>
        </p:grpSpPr>
        <p:sp>
          <p:nvSpPr>
            <p:cNvPr id="5" name="Freeform 5"/>
            <p:cNvSpPr/>
            <p:nvPr/>
          </p:nvSpPr>
          <p:spPr>
            <a:xfrm>
              <a:off x="10954208" y="2091067"/>
              <a:ext cx="4168877" cy="4495848"/>
            </a:xfrm>
            <a:custGeom>
              <a:avLst/>
              <a:gdLst/>
              <a:ahLst/>
              <a:cxnLst/>
              <a:rect l="l" t="t" r="r" b="b"/>
              <a:pathLst>
                <a:path w="4168877" h="4495848">
                  <a:moveTo>
                    <a:pt x="0" y="0"/>
                  </a:moveTo>
                  <a:lnTo>
                    <a:pt x="4168877" y="0"/>
                  </a:lnTo>
                  <a:lnTo>
                    <a:pt x="4168877" y="4495848"/>
                  </a:lnTo>
                  <a:lnTo>
                    <a:pt x="0" y="4495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1758434" y="2740809"/>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0" name="TextBox 10"/>
            <p:cNvSpPr txBox="1"/>
            <p:nvPr/>
          </p:nvSpPr>
          <p:spPr>
            <a:xfrm>
              <a:off x="10378923" y="3628862"/>
              <a:ext cx="4512338" cy="2250616"/>
            </a:xfrm>
            <a:prstGeom prst="rect">
              <a:avLst/>
            </a:prstGeom>
          </p:spPr>
          <p:txBody>
            <a:bodyPr wrap="square" lIns="0" tIns="0" rIns="0" bIns="0" rtlCol="0" anchor="t">
              <a:spAutoFit/>
            </a:bodyPr>
            <a:lstStyle/>
            <a:p>
              <a:pPr marL="683895" indent="457200" algn="ctr">
                <a:lnSpc>
                  <a:spcPct val="150000"/>
                </a:lnSpc>
                <a:spcBef>
                  <a:spcPts val="1200"/>
                </a:spcBef>
                <a:spcAft>
                  <a:spcPts val="1200"/>
                </a:spcAft>
              </a:pPr>
              <a:r>
                <a:rPr lang="en-US" sz="2000" dirty="0">
                  <a:solidFill>
                    <a:srgbClr val="01070A"/>
                  </a:solidFill>
                  <a:latin typeface="Dosis"/>
                </a:rPr>
                <a:t>This module is for the usage of cashiers. It allows the </a:t>
              </a:r>
              <a:r>
                <a:rPr lang="en-US" sz="2000" dirty="0">
                  <a:effectLst/>
                  <a:latin typeface="Dosis" pitchFamily="2" charset="0"/>
                  <a:ea typeface="Calibri" panose="020F0502020204030204" pitchFamily="34" charset="0"/>
                  <a:cs typeface="Times New Roman" panose="02020603050405020304" pitchFamily="18" charset="0"/>
                </a:rPr>
                <a:t>cashier to receive an order and receipt from the member's purchase. The cashier can also view the report of sales by month.</a:t>
              </a:r>
              <a:endParaRPr lang="en-MY" sz="2000" dirty="0">
                <a:effectLst/>
                <a:latin typeface="Dosis" pitchFamily="2" charset="0"/>
                <a:ea typeface="Calibri" panose="020F0502020204030204" pitchFamily="34" charset="0"/>
                <a:cs typeface="Times New Roman" panose="02020603050405020304" pitchFamily="18" charset="0"/>
              </a:endParaRPr>
            </a:p>
          </p:txBody>
        </p:sp>
        <p:sp>
          <p:nvSpPr>
            <p:cNvPr id="15" name="TextBox 15"/>
            <p:cNvSpPr txBox="1"/>
            <p:nvPr/>
          </p:nvSpPr>
          <p:spPr>
            <a:xfrm>
              <a:off x="11183574" y="2698349"/>
              <a:ext cx="3710145" cy="782265"/>
            </a:xfrm>
            <a:prstGeom prst="rect">
              <a:avLst/>
            </a:prstGeom>
          </p:spPr>
          <p:txBody>
            <a:bodyPr lIns="0" tIns="0" rIns="0" bIns="0" rtlCol="0" anchor="t">
              <a:spAutoFit/>
            </a:bodyPr>
            <a:lstStyle/>
            <a:p>
              <a:pPr marL="0" lvl="0" indent="0" algn="ctr">
                <a:lnSpc>
                  <a:spcPts val="6115"/>
                </a:lnSpc>
                <a:spcBef>
                  <a:spcPct val="0"/>
                </a:spcBef>
              </a:pPr>
              <a:r>
                <a:rPr lang="en-US" sz="4367" dirty="0">
                  <a:solidFill>
                    <a:srgbClr val="01070A"/>
                  </a:solidFill>
                  <a:latin typeface="Carelia"/>
                </a:rPr>
                <a:t>Cashier</a:t>
              </a:r>
            </a:p>
          </p:txBody>
        </p:sp>
      </p:grpSp>
      <p:grpSp>
        <p:nvGrpSpPr>
          <p:cNvPr id="30" name="Group 29">
            <a:extLst>
              <a:ext uri="{FF2B5EF4-FFF2-40B4-BE49-F238E27FC236}">
                <a16:creationId xmlns:a16="http://schemas.microsoft.com/office/drawing/2014/main" id="{E3DC3644-B2E9-C74C-F915-9555B471175A}"/>
              </a:ext>
            </a:extLst>
          </p:cNvPr>
          <p:cNvGrpSpPr/>
          <p:nvPr/>
        </p:nvGrpSpPr>
        <p:grpSpPr>
          <a:xfrm>
            <a:off x="2883749" y="1939525"/>
            <a:ext cx="8693450" cy="4499375"/>
            <a:chOff x="9215822" y="2084922"/>
            <a:chExt cx="8693450" cy="4499375"/>
          </a:xfrm>
        </p:grpSpPr>
        <p:sp>
          <p:nvSpPr>
            <p:cNvPr id="22" name="Freeform 7">
              <a:extLst>
                <a:ext uri="{FF2B5EF4-FFF2-40B4-BE49-F238E27FC236}">
                  <a16:creationId xmlns:a16="http://schemas.microsoft.com/office/drawing/2014/main" id="{2C3D7467-EB73-4CBC-9A6F-76A4746E645A}"/>
                </a:ext>
              </a:extLst>
            </p:cNvPr>
            <p:cNvSpPr/>
            <p:nvPr/>
          </p:nvSpPr>
          <p:spPr>
            <a:xfrm>
              <a:off x="9215822" y="2084922"/>
              <a:ext cx="4168877" cy="4495848"/>
            </a:xfrm>
            <a:custGeom>
              <a:avLst/>
              <a:gdLst/>
              <a:ahLst/>
              <a:cxnLst/>
              <a:rect l="l" t="t" r="r" b="b"/>
              <a:pathLst>
                <a:path w="4168877" h="4495848">
                  <a:moveTo>
                    <a:pt x="0" y="0"/>
                  </a:moveTo>
                  <a:lnTo>
                    <a:pt x="4168877" y="0"/>
                  </a:lnTo>
                  <a:lnTo>
                    <a:pt x="4168877" y="4495848"/>
                  </a:lnTo>
                  <a:lnTo>
                    <a:pt x="0" y="4495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3" name="Freeform 8">
              <a:extLst>
                <a:ext uri="{FF2B5EF4-FFF2-40B4-BE49-F238E27FC236}">
                  <a16:creationId xmlns:a16="http://schemas.microsoft.com/office/drawing/2014/main" id="{A8771F72-1F8B-55BE-9252-31FAE27C74BE}"/>
                </a:ext>
              </a:extLst>
            </p:cNvPr>
            <p:cNvSpPr/>
            <p:nvPr/>
          </p:nvSpPr>
          <p:spPr>
            <a:xfrm>
              <a:off x="10042517" y="2691398"/>
              <a:ext cx="2560425" cy="707608"/>
            </a:xfrm>
            <a:custGeom>
              <a:avLst/>
              <a:gdLst/>
              <a:ahLst/>
              <a:cxnLst/>
              <a:rect l="l" t="t" r="r" b="b"/>
              <a:pathLst>
                <a:path w="2560425" h="707608">
                  <a:moveTo>
                    <a:pt x="0" y="0"/>
                  </a:moveTo>
                  <a:lnTo>
                    <a:pt x="2560424" y="0"/>
                  </a:lnTo>
                  <a:lnTo>
                    <a:pt x="2560424" y="707609"/>
                  </a:lnTo>
                  <a:lnTo>
                    <a:pt x="0" y="7076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24" name="TextBox 11">
              <a:extLst>
                <a:ext uri="{FF2B5EF4-FFF2-40B4-BE49-F238E27FC236}">
                  <a16:creationId xmlns:a16="http://schemas.microsoft.com/office/drawing/2014/main" id="{E64C63AF-F98A-98BD-63F8-B08EC224F366}"/>
                </a:ext>
              </a:extLst>
            </p:cNvPr>
            <p:cNvSpPr txBox="1"/>
            <p:nvPr/>
          </p:nvSpPr>
          <p:spPr>
            <a:xfrm>
              <a:off x="9372451" y="3404172"/>
              <a:ext cx="3751561" cy="2658933"/>
            </a:xfrm>
            <a:prstGeom prst="rect">
              <a:avLst/>
            </a:prstGeom>
          </p:spPr>
          <p:txBody>
            <a:bodyPr lIns="0" tIns="0" rIns="0" bIns="0" rtlCol="0" anchor="t">
              <a:spAutoFit/>
            </a:bodyPr>
            <a:lstStyle/>
            <a:p>
              <a:pPr algn="ctr">
                <a:lnSpc>
                  <a:spcPts val="3011"/>
                </a:lnSpc>
              </a:pPr>
              <a:r>
                <a:rPr lang="en-US" sz="2151" dirty="0">
                  <a:solidFill>
                    <a:srgbClr val="01070A"/>
                  </a:solidFill>
                  <a:latin typeface="Dosis"/>
                </a:rPr>
                <a:t>This module is for the usage of administrator. It allows administrators to add, update, delete and view book This module also allows the admin to manipulate anything related to the package. Admin can view report sales </a:t>
              </a:r>
            </a:p>
          </p:txBody>
        </p:sp>
        <p:sp>
          <p:nvSpPr>
            <p:cNvPr id="25" name="TextBox 16">
              <a:extLst>
                <a:ext uri="{FF2B5EF4-FFF2-40B4-BE49-F238E27FC236}">
                  <a16:creationId xmlns:a16="http://schemas.microsoft.com/office/drawing/2014/main" id="{2904A831-C1AE-641E-AA4C-30FBE9604CF0}"/>
                </a:ext>
              </a:extLst>
            </p:cNvPr>
            <p:cNvSpPr txBox="1"/>
            <p:nvPr/>
          </p:nvSpPr>
          <p:spPr>
            <a:xfrm>
              <a:off x="9413867" y="2692204"/>
              <a:ext cx="3710145" cy="75006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Carelia"/>
                </a:rPr>
                <a:t>Admin</a:t>
              </a:r>
            </a:p>
          </p:txBody>
        </p:sp>
        <p:sp>
          <p:nvSpPr>
            <p:cNvPr id="26" name="Freeform 17">
              <a:extLst>
                <a:ext uri="{FF2B5EF4-FFF2-40B4-BE49-F238E27FC236}">
                  <a16:creationId xmlns:a16="http://schemas.microsoft.com/office/drawing/2014/main" id="{AFE0BDD6-5FE7-157E-EED1-E9EB6586DA76}"/>
                </a:ext>
              </a:extLst>
            </p:cNvPr>
            <p:cNvSpPr/>
            <p:nvPr/>
          </p:nvSpPr>
          <p:spPr>
            <a:xfrm>
              <a:off x="13737124" y="2084922"/>
              <a:ext cx="4172148" cy="4499375"/>
            </a:xfrm>
            <a:custGeom>
              <a:avLst/>
              <a:gdLst/>
              <a:ahLst/>
              <a:cxnLst/>
              <a:rect l="l" t="t" r="r" b="b"/>
              <a:pathLst>
                <a:path w="4172148" h="4499375">
                  <a:moveTo>
                    <a:pt x="0" y="0"/>
                  </a:moveTo>
                  <a:lnTo>
                    <a:pt x="4172148" y="0"/>
                  </a:lnTo>
                  <a:lnTo>
                    <a:pt x="4172148" y="4499375"/>
                  </a:lnTo>
                  <a:lnTo>
                    <a:pt x="0" y="44993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27" name="Freeform 18">
              <a:extLst>
                <a:ext uri="{FF2B5EF4-FFF2-40B4-BE49-F238E27FC236}">
                  <a16:creationId xmlns:a16="http://schemas.microsoft.com/office/drawing/2014/main" id="{4BC69B92-FD99-097A-0442-546385E5F02B}"/>
                </a:ext>
              </a:extLst>
            </p:cNvPr>
            <p:cNvSpPr/>
            <p:nvPr/>
          </p:nvSpPr>
          <p:spPr>
            <a:xfrm>
              <a:off x="14906020" y="2777526"/>
              <a:ext cx="1937134" cy="535353"/>
            </a:xfrm>
            <a:custGeom>
              <a:avLst/>
              <a:gdLst/>
              <a:ahLst/>
              <a:cxnLst/>
              <a:rect l="l" t="t" r="r" b="b"/>
              <a:pathLst>
                <a:path w="1937134" h="535353">
                  <a:moveTo>
                    <a:pt x="0" y="0"/>
                  </a:moveTo>
                  <a:lnTo>
                    <a:pt x="1937133" y="0"/>
                  </a:lnTo>
                  <a:lnTo>
                    <a:pt x="1937133" y="535353"/>
                  </a:lnTo>
                  <a:lnTo>
                    <a:pt x="0" y="535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8" name="TextBox 19">
              <a:extLst>
                <a:ext uri="{FF2B5EF4-FFF2-40B4-BE49-F238E27FC236}">
                  <a16:creationId xmlns:a16="http://schemas.microsoft.com/office/drawing/2014/main" id="{82CF11AA-39D1-8836-7331-C77751FC0C05}"/>
                </a:ext>
              </a:extLst>
            </p:cNvPr>
            <p:cNvSpPr txBox="1"/>
            <p:nvPr/>
          </p:nvSpPr>
          <p:spPr>
            <a:xfrm>
              <a:off x="13994299" y="2692204"/>
              <a:ext cx="3710145" cy="782265"/>
            </a:xfrm>
            <a:prstGeom prst="rect">
              <a:avLst/>
            </a:prstGeom>
          </p:spPr>
          <p:txBody>
            <a:bodyPr lIns="0" tIns="0" rIns="0" bIns="0" rtlCol="0" anchor="t">
              <a:spAutoFit/>
            </a:bodyPr>
            <a:lstStyle/>
            <a:p>
              <a:pPr marL="0" lvl="0" indent="0" algn="ctr">
                <a:lnSpc>
                  <a:spcPts val="6115"/>
                </a:lnSpc>
                <a:spcBef>
                  <a:spcPct val="0"/>
                </a:spcBef>
              </a:pPr>
              <a:r>
                <a:rPr lang="en-US" sz="4367" dirty="0">
                  <a:solidFill>
                    <a:srgbClr val="01070A"/>
                  </a:solidFill>
                  <a:latin typeface="Carelia"/>
                </a:rPr>
                <a:t>Members</a:t>
              </a:r>
            </a:p>
          </p:txBody>
        </p:sp>
        <p:sp>
          <p:nvSpPr>
            <p:cNvPr id="29" name="TextBox 20">
              <a:extLst>
                <a:ext uri="{FF2B5EF4-FFF2-40B4-BE49-F238E27FC236}">
                  <a16:creationId xmlns:a16="http://schemas.microsoft.com/office/drawing/2014/main" id="{E1EA67FA-C859-86E6-033F-6A1E88102215}"/>
                </a:ext>
              </a:extLst>
            </p:cNvPr>
            <p:cNvSpPr txBox="1"/>
            <p:nvPr/>
          </p:nvSpPr>
          <p:spPr>
            <a:xfrm>
              <a:off x="14144578" y="3460583"/>
              <a:ext cx="3357239" cy="2836930"/>
            </a:xfrm>
            <a:prstGeom prst="rect">
              <a:avLst/>
            </a:prstGeom>
          </p:spPr>
          <p:txBody>
            <a:bodyPr lIns="0" tIns="0" rIns="0" bIns="0" rtlCol="0" anchor="t">
              <a:spAutoFit/>
            </a:bodyPr>
            <a:lstStyle/>
            <a:p>
              <a:pPr algn="ctr">
                <a:lnSpc>
                  <a:spcPts val="3248"/>
                </a:lnSpc>
              </a:pPr>
              <a:r>
                <a:rPr lang="en-US" sz="2320" dirty="0">
                  <a:solidFill>
                    <a:srgbClr val="01070A"/>
                  </a:solidFill>
                  <a:latin typeface="Dosis"/>
                </a:rPr>
                <a:t>This module is for the usage of staff. It allows member to add, delete, update and view the purchase of book. member also can search book before to purchase the book and make a payment.</a:t>
              </a:r>
            </a:p>
          </p:txBody>
        </p:sp>
      </p:grpSp>
      <p:sp>
        <p:nvSpPr>
          <p:cNvPr id="31" name="Freeform 6">
            <a:extLst>
              <a:ext uri="{FF2B5EF4-FFF2-40B4-BE49-F238E27FC236}">
                <a16:creationId xmlns:a16="http://schemas.microsoft.com/office/drawing/2014/main" id="{98B48D3C-D0CF-52BF-37C5-C995E6A8817D}"/>
              </a:ext>
            </a:extLst>
          </p:cNvPr>
          <p:cNvSpPr/>
          <p:nvPr/>
        </p:nvSpPr>
        <p:spPr>
          <a:xfrm>
            <a:off x="14128954" y="7586320"/>
            <a:ext cx="5299061" cy="3029729"/>
          </a:xfrm>
          <a:custGeom>
            <a:avLst/>
            <a:gdLst/>
            <a:ahLst/>
            <a:cxnLst/>
            <a:rect l="l" t="t" r="r" b="b"/>
            <a:pathLst>
              <a:path w="8246933" h="6247677">
                <a:moveTo>
                  <a:pt x="0" y="0"/>
                </a:moveTo>
                <a:lnTo>
                  <a:pt x="8246933" y="0"/>
                </a:lnTo>
                <a:lnTo>
                  <a:pt x="8246933" y="6247677"/>
                </a:lnTo>
                <a:lnTo>
                  <a:pt x="0" y="62476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Tree>
    <p:extLst>
      <p:ext uri="{BB962C8B-B14F-4D97-AF65-F5344CB8AC3E}">
        <p14:creationId xmlns:p14="http://schemas.microsoft.com/office/powerpoint/2010/main" val="278145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a:off x="1338258" y="853296"/>
            <a:ext cx="15611484" cy="8405004"/>
            <a:chOff x="0" y="0"/>
            <a:chExt cx="4786283" cy="2576867"/>
          </a:xfrm>
        </p:grpSpPr>
        <p:sp>
          <p:nvSpPr>
            <p:cNvPr id="4" name="Freeform 4"/>
            <p:cNvSpPr/>
            <p:nvPr/>
          </p:nvSpPr>
          <p:spPr>
            <a:xfrm>
              <a:off x="0" y="0"/>
              <a:ext cx="4786283" cy="2576867"/>
            </a:xfrm>
            <a:custGeom>
              <a:avLst/>
              <a:gdLst/>
              <a:ahLst/>
              <a:cxnLst/>
              <a:rect l="l" t="t" r="r" b="b"/>
              <a:pathLst>
                <a:path w="4786283" h="2576867">
                  <a:moveTo>
                    <a:pt x="5455" y="0"/>
                  </a:moveTo>
                  <a:lnTo>
                    <a:pt x="4780828" y="0"/>
                  </a:lnTo>
                  <a:cubicBezTo>
                    <a:pt x="4782274" y="0"/>
                    <a:pt x="4783662" y="575"/>
                    <a:pt x="4784685" y="1598"/>
                  </a:cubicBezTo>
                  <a:cubicBezTo>
                    <a:pt x="4785708" y="2621"/>
                    <a:pt x="4786283" y="4008"/>
                    <a:pt x="4786283" y="5455"/>
                  </a:cubicBezTo>
                  <a:lnTo>
                    <a:pt x="4786283" y="2571412"/>
                  </a:lnTo>
                  <a:cubicBezTo>
                    <a:pt x="4786283" y="2574425"/>
                    <a:pt x="4783841" y="2576867"/>
                    <a:pt x="4780828" y="2576867"/>
                  </a:cubicBezTo>
                  <a:lnTo>
                    <a:pt x="5455" y="2576867"/>
                  </a:lnTo>
                  <a:cubicBezTo>
                    <a:pt x="4008" y="2576867"/>
                    <a:pt x="2621" y="2576293"/>
                    <a:pt x="1598" y="2575270"/>
                  </a:cubicBezTo>
                  <a:cubicBezTo>
                    <a:pt x="575" y="2574247"/>
                    <a:pt x="0" y="2572859"/>
                    <a:pt x="0" y="2571412"/>
                  </a:cubicBezTo>
                  <a:lnTo>
                    <a:pt x="0" y="5455"/>
                  </a:lnTo>
                  <a:cubicBezTo>
                    <a:pt x="0" y="2442"/>
                    <a:pt x="2442" y="0"/>
                    <a:pt x="5455" y="0"/>
                  </a:cubicBezTo>
                  <a:close/>
                </a:path>
              </a:pathLst>
            </a:custGeom>
            <a:solidFill>
              <a:srgbClr val="FFFFFF"/>
            </a:solidFill>
            <a:ln w="19050" cap="sq">
              <a:solidFill>
                <a:srgbClr val="000000"/>
              </a:solidFill>
              <a:prstDash val="solid"/>
              <a:miter/>
            </a:ln>
          </p:spPr>
          <p:txBody>
            <a:bodyPr/>
            <a:lstStyle/>
            <a:p>
              <a:endParaRPr lang="en-MY"/>
            </a:p>
          </p:txBody>
        </p:sp>
        <p:sp>
          <p:nvSpPr>
            <p:cNvPr id="5" name="TextBox 5"/>
            <p:cNvSpPr txBox="1"/>
            <p:nvPr/>
          </p:nvSpPr>
          <p:spPr>
            <a:xfrm>
              <a:off x="0" y="-57150"/>
              <a:ext cx="4786283" cy="2634017"/>
            </a:xfrm>
            <a:prstGeom prst="rect">
              <a:avLst/>
            </a:prstGeom>
          </p:spPr>
          <p:txBody>
            <a:bodyPr lIns="50800" tIns="50800" rIns="50800" bIns="50800" rtlCol="0" anchor="ctr"/>
            <a:lstStyle/>
            <a:p>
              <a:pPr algn="ctr">
                <a:lnSpc>
                  <a:spcPts val="4190"/>
                </a:lnSpc>
              </a:pPr>
              <a:endParaRPr/>
            </a:p>
          </p:txBody>
        </p:sp>
      </p:grpSp>
      <p:sp>
        <p:nvSpPr>
          <p:cNvPr id="6" name="Freeform 6"/>
          <p:cNvSpPr/>
          <p:nvPr/>
        </p:nvSpPr>
        <p:spPr>
          <a:xfrm>
            <a:off x="157162" y="7363081"/>
            <a:ext cx="2765061" cy="2462918"/>
          </a:xfrm>
          <a:custGeom>
            <a:avLst/>
            <a:gdLst/>
            <a:ahLst/>
            <a:cxnLst/>
            <a:rect l="l" t="t" r="r" b="b"/>
            <a:pathLst>
              <a:path w="2765061" h="2462918">
                <a:moveTo>
                  <a:pt x="0" y="0"/>
                </a:moveTo>
                <a:lnTo>
                  <a:pt x="2765061" y="0"/>
                </a:lnTo>
                <a:lnTo>
                  <a:pt x="2765061" y="2462918"/>
                </a:lnTo>
                <a:lnTo>
                  <a:pt x="0" y="24629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7"/>
          <p:cNvSpPr/>
          <p:nvPr/>
        </p:nvSpPr>
        <p:spPr>
          <a:xfrm rot="1437982">
            <a:off x="14836000" y="-219851"/>
            <a:ext cx="2606084" cy="2497102"/>
          </a:xfrm>
          <a:custGeom>
            <a:avLst/>
            <a:gdLst/>
            <a:ahLst/>
            <a:cxnLst/>
            <a:rect l="l" t="t" r="r" b="b"/>
            <a:pathLst>
              <a:path w="2606084" h="2497102">
                <a:moveTo>
                  <a:pt x="0" y="0"/>
                </a:moveTo>
                <a:lnTo>
                  <a:pt x="2606084" y="0"/>
                </a:lnTo>
                <a:lnTo>
                  <a:pt x="2606084" y="2497102"/>
                </a:lnTo>
                <a:lnTo>
                  <a:pt x="0" y="2497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8" name="TextBox 8"/>
          <p:cNvSpPr txBox="1"/>
          <p:nvPr/>
        </p:nvSpPr>
        <p:spPr>
          <a:xfrm>
            <a:off x="2922223" y="1247870"/>
            <a:ext cx="12443555" cy="920628"/>
          </a:xfrm>
          <a:prstGeom prst="rect">
            <a:avLst/>
          </a:prstGeom>
        </p:spPr>
        <p:txBody>
          <a:bodyPr lIns="0" tIns="0" rIns="0" bIns="0" rtlCol="0" anchor="t">
            <a:spAutoFit/>
          </a:bodyPr>
          <a:lstStyle/>
          <a:p>
            <a:pPr marL="0" lvl="0" indent="0" algn="ctr">
              <a:lnSpc>
                <a:spcPts val="7531"/>
              </a:lnSpc>
              <a:spcBef>
                <a:spcPct val="0"/>
              </a:spcBef>
            </a:pPr>
            <a:r>
              <a:rPr lang="en-US" sz="5379">
                <a:solidFill>
                  <a:srgbClr val="01070A"/>
                </a:solidFill>
                <a:latin typeface="Carelia"/>
              </a:rPr>
              <a:t>Project Significance</a:t>
            </a:r>
          </a:p>
        </p:txBody>
      </p:sp>
      <p:sp>
        <p:nvSpPr>
          <p:cNvPr id="9" name="TextBox 9"/>
          <p:cNvSpPr txBox="1"/>
          <p:nvPr/>
        </p:nvSpPr>
        <p:spPr>
          <a:xfrm>
            <a:off x="2922223" y="2431516"/>
            <a:ext cx="13216819" cy="6826784"/>
          </a:xfrm>
          <a:prstGeom prst="rect">
            <a:avLst/>
          </a:prstGeom>
        </p:spPr>
        <p:txBody>
          <a:bodyPr lIns="0" tIns="0" rIns="0" bIns="0" rtlCol="0" anchor="t">
            <a:spAutoFit/>
          </a:bodyPr>
          <a:lstStyle/>
          <a:p>
            <a:pPr marL="843789" lvl="1" indent="-421895">
              <a:lnSpc>
                <a:spcPts val="5471"/>
              </a:lnSpc>
              <a:buFont typeface="Arial"/>
              <a:buChar char="•"/>
            </a:pPr>
            <a:r>
              <a:rPr lang="en-US" sz="3908" dirty="0">
                <a:solidFill>
                  <a:srgbClr val="01070A"/>
                </a:solidFill>
                <a:latin typeface="Dosis"/>
              </a:rPr>
              <a:t>Makes it possible to store and organize important data more efficiently.</a:t>
            </a:r>
          </a:p>
          <a:p>
            <a:pPr marL="843789" lvl="1" indent="-421895">
              <a:lnSpc>
                <a:spcPts val="5471"/>
              </a:lnSpc>
              <a:buFont typeface="Arial"/>
              <a:buChar char="•"/>
            </a:pPr>
            <a:r>
              <a:rPr lang="en-US" sz="3908" dirty="0">
                <a:solidFill>
                  <a:srgbClr val="01070A"/>
                </a:solidFill>
                <a:latin typeface="Dosis"/>
              </a:rPr>
              <a:t>Enables effective customer relationship management. By storing customer information purchase history and preferences in a centralized database</a:t>
            </a:r>
          </a:p>
          <a:p>
            <a:pPr marL="843789" lvl="1" indent="-421895">
              <a:lnSpc>
                <a:spcPts val="5471"/>
              </a:lnSpc>
              <a:buFont typeface="Arial"/>
              <a:buChar char="•"/>
            </a:pPr>
            <a:r>
              <a:rPr lang="en-US" sz="3908" dirty="0">
                <a:solidFill>
                  <a:srgbClr val="01070A"/>
                </a:solidFill>
                <a:latin typeface="Dosis"/>
              </a:rPr>
              <a:t>Aids in efficient sales and billing processes. By automating these processes bookshop owners can generate accurate bills track sales trends and analyze sales data to make informed business decisions.</a:t>
            </a:r>
          </a:p>
          <a:p>
            <a:pPr algn="l">
              <a:lnSpc>
                <a:spcPts val="5471"/>
              </a:lnSpc>
              <a:spcBef>
                <a:spcPct val="0"/>
              </a:spcBef>
            </a:pPr>
            <a:endParaRPr lang="en-US" sz="3908" dirty="0">
              <a:solidFill>
                <a:srgbClr val="01070A"/>
              </a:solidFill>
              <a:latin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MY"/>
          </a:p>
        </p:txBody>
      </p:sp>
      <p:grpSp>
        <p:nvGrpSpPr>
          <p:cNvPr id="3" name="Group 3"/>
          <p:cNvGrpSpPr/>
          <p:nvPr/>
        </p:nvGrpSpPr>
        <p:grpSpPr>
          <a:xfrm rot="93123">
            <a:off x="2235672" y="1478971"/>
            <a:ext cx="13988804" cy="8620165"/>
            <a:chOff x="0" y="0"/>
            <a:chExt cx="4288789" cy="2642833"/>
          </a:xfrm>
        </p:grpSpPr>
        <p:sp>
          <p:nvSpPr>
            <p:cNvPr id="4" name="Freeform 4"/>
            <p:cNvSpPr/>
            <p:nvPr/>
          </p:nvSpPr>
          <p:spPr>
            <a:xfrm>
              <a:off x="0" y="0"/>
              <a:ext cx="4288789" cy="2642833"/>
            </a:xfrm>
            <a:custGeom>
              <a:avLst/>
              <a:gdLst/>
              <a:ahLst/>
              <a:cxnLst/>
              <a:rect l="l" t="t" r="r" b="b"/>
              <a:pathLst>
                <a:path w="4288789" h="2642833">
                  <a:moveTo>
                    <a:pt x="14389" y="0"/>
                  </a:moveTo>
                  <a:lnTo>
                    <a:pt x="4274400" y="0"/>
                  </a:lnTo>
                  <a:cubicBezTo>
                    <a:pt x="4282347" y="0"/>
                    <a:pt x="4288789" y="6442"/>
                    <a:pt x="4288789" y="14389"/>
                  </a:cubicBezTo>
                  <a:lnTo>
                    <a:pt x="4288789" y="2628444"/>
                  </a:lnTo>
                  <a:cubicBezTo>
                    <a:pt x="4288789" y="2636391"/>
                    <a:pt x="4282347" y="2642833"/>
                    <a:pt x="4274400" y="2642833"/>
                  </a:cubicBezTo>
                  <a:lnTo>
                    <a:pt x="14389" y="2642833"/>
                  </a:lnTo>
                  <a:cubicBezTo>
                    <a:pt x="6442" y="2642833"/>
                    <a:pt x="0" y="2636391"/>
                    <a:pt x="0" y="2628444"/>
                  </a:cubicBezTo>
                  <a:lnTo>
                    <a:pt x="0" y="14389"/>
                  </a:lnTo>
                  <a:cubicBezTo>
                    <a:pt x="0" y="6442"/>
                    <a:pt x="6442" y="0"/>
                    <a:pt x="14389" y="0"/>
                  </a:cubicBezTo>
                  <a:close/>
                </a:path>
              </a:pathLst>
            </a:custGeom>
            <a:solidFill>
              <a:srgbClr val="000000">
                <a:alpha val="31765"/>
              </a:srgbClr>
            </a:solidFill>
            <a:ln cap="rnd">
              <a:noFill/>
              <a:prstDash val="solid"/>
              <a:round/>
            </a:ln>
          </p:spPr>
          <p:txBody>
            <a:bodyPr/>
            <a:lstStyle/>
            <a:p>
              <a:endParaRPr lang="en-MY"/>
            </a:p>
          </p:txBody>
        </p:sp>
        <p:sp>
          <p:nvSpPr>
            <p:cNvPr id="5" name="TextBox 5"/>
            <p:cNvSpPr txBox="1"/>
            <p:nvPr/>
          </p:nvSpPr>
          <p:spPr>
            <a:xfrm>
              <a:off x="0" y="-47625"/>
              <a:ext cx="4288789" cy="2690458"/>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921443" y="933053"/>
            <a:ext cx="13491899" cy="8966193"/>
            <a:chOff x="0" y="0"/>
            <a:chExt cx="4136445" cy="2748921"/>
          </a:xfrm>
        </p:grpSpPr>
        <p:sp>
          <p:nvSpPr>
            <p:cNvPr id="7" name="Freeform 7"/>
            <p:cNvSpPr/>
            <p:nvPr/>
          </p:nvSpPr>
          <p:spPr>
            <a:xfrm>
              <a:off x="0" y="0"/>
              <a:ext cx="4136445" cy="2748921"/>
            </a:xfrm>
            <a:custGeom>
              <a:avLst/>
              <a:gdLst/>
              <a:ahLst/>
              <a:cxnLst/>
              <a:rect l="l" t="t" r="r" b="b"/>
              <a:pathLst>
                <a:path w="4136445" h="2748921">
                  <a:moveTo>
                    <a:pt x="6312" y="0"/>
                  </a:moveTo>
                  <a:lnTo>
                    <a:pt x="4130133" y="0"/>
                  </a:lnTo>
                  <a:cubicBezTo>
                    <a:pt x="4131807" y="0"/>
                    <a:pt x="4133412" y="665"/>
                    <a:pt x="4134596" y="1849"/>
                  </a:cubicBezTo>
                  <a:cubicBezTo>
                    <a:pt x="4135780" y="3032"/>
                    <a:pt x="4136445" y="4638"/>
                    <a:pt x="4136445" y="6312"/>
                  </a:cubicBezTo>
                  <a:lnTo>
                    <a:pt x="4136445" y="2742609"/>
                  </a:lnTo>
                  <a:cubicBezTo>
                    <a:pt x="4136445" y="2744283"/>
                    <a:pt x="4135780" y="2745888"/>
                    <a:pt x="4134596" y="2747072"/>
                  </a:cubicBezTo>
                  <a:cubicBezTo>
                    <a:pt x="4133412" y="2748256"/>
                    <a:pt x="4131807" y="2748921"/>
                    <a:pt x="4130133" y="2748921"/>
                  </a:cubicBezTo>
                  <a:lnTo>
                    <a:pt x="6312" y="2748921"/>
                  </a:lnTo>
                  <a:cubicBezTo>
                    <a:pt x="4638" y="2748921"/>
                    <a:pt x="3032" y="2748256"/>
                    <a:pt x="1849" y="2747072"/>
                  </a:cubicBezTo>
                  <a:cubicBezTo>
                    <a:pt x="665" y="2745888"/>
                    <a:pt x="0" y="2744283"/>
                    <a:pt x="0" y="2742609"/>
                  </a:cubicBezTo>
                  <a:lnTo>
                    <a:pt x="0" y="6312"/>
                  </a:lnTo>
                  <a:cubicBezTo>
                    <a:pt x="0" y="4638"/>
                    <a:pt x="665" y="3032"/>
                    <a:pt x="1849" y="1849"/>
                  </a:cubicBezTo>
                  <a:cubicBezTo>
                    <a:pt x="3032" y="665"/>
                    <a:pt x="4638" y="0"/>
                    <a:pt x="6312" y="0"/>
                  </a:cubicBezTo>
                  <a:close/>
                </a:path>
              </a:pathLst>
            </a:custGeom>
            <a:solidFill>
              <a:srgbClr val="FFFFFF"/>
            </a:solidFill>
            <a:ln w="19050" cap="sq">
              <a:solidFill>
                <a:srgbClr val="000000"/>
              </a:solidFill>
              <a:prstDash val="solid"/>
              <a:miter/>
            </a:ln>
          </p:spPr>
          <p:txBody>
            <a:bodyPr/>
            <a:lstStyle/>
            <a:p>
              <a:endParaRPr lang="en-MY"/>
            </a:p>
          </p:txBody>
        </p:sp>
        <p:sp>
          <p:nvSpPr>
            <p:cNvPr id="8" name="TextBox 8"/>
            <p:cNvSpPr txBox="1"/>
            <p:nvPr/>
          </p:nvSpPr>
          <p:spPr>
            <a:xfrm>
              <a:off x="0" y="-47625"/>
              <a:ext cx="4136445" cy="2796546"/>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3464631" y="7415477"/>
            <a:ext cx="492930" cy="682901"/>
          </a:xfrm>
          <a:custGeom>
            <a:avLst/>
            <a:gdLst/>
            <a:ahLst/>
            <a:cxnLst/>
            <a:rect l="l" t="t" r="r" b="b"/>
            <a:pathLst>
              <a:path w="492930" h="682901">
                <a:moveTo>
                  <a:pt x="0" y="0"/>
                </a:moveTo>
                <a:lnTo>
                  <a:pt x="492930" y="0"/>
                </a:lnTo>
                <a:lnTo>
                  <a:pt x="492930" y="682901"/>
                </a:lnTo>
                <a:lnTo>
                  <a:pt x="0" y="6829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p:cNvSpPr/>
          <p:nvPr/>
        </p:nvSpPr>
        <p:spPr>
          <a:xfrm rot="-117286">
            <a:off x="13299370" y="585170"/>
            <a:ext cx="2980282" cy="3509968"/>
          </a:xfrm>
          <a:custGeom>
            <a:avLst/>
            <a:gdLst/>
            <a:ahLst/>
            <a:cxnLst/>
            <a:rect l="l" t="t" r="r" b="b"/>
            <a:pathLst>
              <a:path w="2980282" h="3509968">
                <a:moveTo>
                  <a:pt x="0" y="0"/>
                </a:moveTo>
                <a:lnTo>
                  <a:pt x="2980282" y="0"/>
                </a:lnTo>
                <a:lnTo>
                  <a:pt x="2980282" y="3509969"/>
                </a:lnTo>
                <a:lnTo>
                  <a:pt x="0" y="3509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1" name="Freeform 11"/>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3" name="TextBox 13"/>
          <p:cNvSpPr txBox="1"/>
          <p:nvPr/>
        </p:nvSpPr>
        <p:spPr>
          <a:xfrm>
            <a:off x="4220055" y="968963"/>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Structure Chart</a:t>
            </a:r>
          </a:p>
        </p:txBody>
      </p:sp>
      <p:pic>
        <p:nvPicPr>
          <p:cNvPr id="14" name="Picture 13" descr="A diagram of a book shop&#10;&#10;Description automatically generated">
            <a:extLst>
              <a:ext uri="{FF2B5EF4-FFF2-40B4-BE49-F238E27FC236}">
                <a16:creationId xmlns:a16="http://schemas.microsoft.com/office/drawing/2014/main" id="{68C2F8C1-2764-AA14-FAE5-FD78F0698909}"/>
              </a:ext>
            </a:extLst>
          </p:cNvPr>
          <p:cNvPicPr>
            <a:picLocks noChangeAspect="1"/>
          </p:cNvPicPr>
          <p:nvPr/>
        </p:nvPicPr>
        <p:blipFill rotWithShape="1">
          <a:blip r:embed="rId9"/>
          <a:srcRect l="6913" r="2282"/>
          <a:stretch/>
        </p:blipFill>
        <p:spPr bwMode="auto">
          <a:xfrm>
            <a:off x="5316735" y="2118948"/>
            <a:ext cx="6862837" cy="718492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MY"/>
          </a:p>
        </p:txBody>
      </p:sp>
      <p:grpSp>
        <p:nvGrpSpPr>
          <p:cNvPr id="3" name="Group 3"/>
          <p:cNvGrpSpPr/>
          <p:nvPr/>
        </p:nvGrpSpPr>
        <p:grpSpPr>
          <a:xfrm>
            <a:off x="1338258" y="853296"/>
            <a:ext cx="15611484" cy="8405004"/>
            <a:chOff x="0" y="0"/>
            <a:chExt cx="4786283" cy="2576867"/>
          </a:xfrm>
        </p:grpSpPr>
        <p:sp>
          <p:nvSpPr>
            <p:cNvPr id="4" name="Freeform 4"/>
            <p:cNvSpPr/>
            <p:nvPr/>
          </p:nvSpPr>
          <p:spPr>
            <a:xfrm>
              <a:off x="0" y="0"/>
              <a:ext cx="4786283" cy="2576867"/>
            </a:xfrm>
            <a:custGeom>
              <a:avLst/>
              <a:gdLst/>
              <a:ahLst/>
              <a:cxnLst/>
              <a:rect l="l" t="t" r="r" b="b"/>
              <a:pathLst>
                <a:path w="4786283" h="2576867">
                  <a:moveTo>
                    <a:pt x="5455" y="0"/>
                  </a:moveTo>
                  <a:lnTo>
                    <a:pt x="4780828" y="0"/>
                  </a:lnTo>
                  <a:cubicBezTo>
                    <a:pt x="4782274" y="0"/>
                    <a:pt x="4783662" y="575"/>
                    <a:pt x="4784685" y="1598"/>
                  </a:cubicBezTo>
                  <a:cubicBezTo>
                    <a:pt x="4785708" y="2621"/>
                    <a:pt x="4786283" y="4008"/>
                    <a:pt x="4786283" y="5455"/>
                  </a:cubicBezTo>
                  <a:lnTo>
                    <a:pt x="4786283" y="2571412"/>
                  </a:lnTo>
                  <a:cubicBezTo>
                    <a:pt x="4786283" y="2574425"/>
                    <a:pt x="4783841" y="2576867"/>
                    <a:pt x="4780828" y="2576867"/>
                  </a:cubicBezTo>
                  <a:lnTo>
                    <a:pt x="5455" y="2576867"/>
                  </a:lnTo>
                  <a:cubicBezTo>
                    <a:pt x="4008" y="2576867"/>
                    <a:pt x="2621" y="2576293"/>
                    <a:pt x="1598" y="2575270"/>
                  </a:cubicBezTo>
                  <a:cubicBezTo>
                    <a:pt x="575" y="2574247"/>
                    <a:pt x="0" y="2572859"/>
                    <a:pt x="0" y="2571412"/>
                  </a:cubicBezTo>
                  <a:lnTo>
                    <a:pt x="0" y="5455"/>
                  </a:lnTo>
                  <a:cubicBezTo>
                    <a:pt x="0" y="2442"/>
                    <a:pt x="2442" y="0"/>
                    <a:pt x="5455" y="0"/>
                  </a:cubicBezTo>
                  <a:close/>
                </a:path>
              </a:pathLst>
            </a:custGeom>
            <a:solidFill>
              <a:srgbClr val="FFFFFF"/>
            </a:solidFill>
            <a:ln w="19050" cap="sq">
              <a:solidFill>
                <a:srgbClr val="000000"/>
              </a:solidFill>
              <a:prstDash val="solid"/>
              <a:miter/>
            </a:ln>
          </p:spPr>
          <p:txBody>
            <a:bodyPr/>
            <a:lstStyle/>
            <a:p>
              <a:endParaRPr lang="en-MY"/>
            </a:p>
          </p:txBody>
        </p:sp>
        <p:sp>
          <p:nvSpPr>
            <p:cNvPr id="5" name="TextBox 5"/>
            <p:cNvSpPr txBox="1"/>
            <p:nvPr/>
          </p:nvSpPr>
          <p:spPr>
            <a:xfrm>
              <a:off x="0" y="-57150"/>
              <a:ext cx="4786283" cy="2634017"/>
            </a:xfrm>
            <a:prstGeom prst="rect">
              <a:avLst/>
            </a:prstGeom>
          </p:spPr>
          <p:txBody>
            <a:bodyPr lIns="50800" tIns="50800" rIns="50800" bIns="50800" rtlCol="0" anchor="ctr"/>
            <a:lstStyle/>
            <a:p>
              <a:pPr algn="ctr">
                <a:lnSpc>
                  <a:spcPts val="4190"/>
                </a:lnSpc>
              </a:pPr>
              <a:endParaRPr/>
            </a:p>
          </p:txBody>
        </p:sp>
      </p:grpSp>
      <p:sp>
        <p:nvSpPr>
          <p:cNvPr id="6" name="Freeform 6"/>
          <p:cNvSpPr/>
          <p:nvPr/>
        </p:nvSpPr>
        <p:spPr>
          <a:xfrm>
            <a:off x="157162" y="7363081"/>
            <a:ext cx="2765061" cy="2462918"/>
          </a:xfrm>
          <a:custGeom>
            <a:avLst/>
            <a:gdLst/>
            <a:ahLst/>
            <a:cxnLst/>
            <a:rect l="l" t="t" r="r" b="b"/>
            <a:pathLst>
              <a:path w="2765061" h="2462918">
                <a:moveTo>
                  <a:pt x="0" y="0"/>
                </a:moveTo>
                <a:lnTo>
                  <a:pt x="2765061" y="0"/>
                </a:lnTo>
                <a:lnTo>
                  <a:pt x="2765061" y="2462918"/>
                </a:lnTo>
                <a:lnTo>
                  <a:pt x="0" y="2462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7" name="Freeform 7"/>
          <p:cNvSpPr/>
          <p:nvPr/>
        </p:nvSpPr>
        <p:spPr>
          <a:xfrm rot="1437982">
            <a:off x="14836000" y="-219851"/>
            <a:ext cx="2606084" cy="2497102"/>
          </a:xfrm>
          <a:custGeom>
            <a:avLst/>
            <a:gdLst/>
            <a:ahLst/>
            <a:cxnLst/>
            <a:rect l="l" t="t" r="r" b="b"/>
            <a:pathLst>
              <a:path w="2606084" h="2497102">
                <a:moveTo>
                  <a:pt x="0" y="0"/>
                </a:moveTo>
                <a:lnTo>
                  <a:pt x="2606084" y="0"/>
                </a:lnTo>
                <a:lnTo>
                  <a:pt x="2606084" y="2497102"/>
                </a:lnTo>
                <a:lnTo>
                  <a:pt x="0" y="2497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8" name="TextBox 8"/>
          <p:cNvSpPr txBox="1"/>
          <p:nvPr/>
        </p:nvSpPr>
        <p:spPr>
          <a:xfrm>
            <a:off x="2922223" y="876300"/>
            <a:ext cx="12443555" cy="961802"/>
          </a:xfrm>
          <a:prstGeom prst="rect">
            <a:avLst/>
          </a:prstGeom>
        </p:spPr>
        <p:txBody>
          <a:bodyPr lIns="0" tIns="0" rIns="0" bIns="0" rtlCol="0" anchor="t">
            <a:spAutoFit/>
          </a:bodyPr>
          <a:lstStyle/>
          <a:p>
            <a:pPr marL="0" lvl="0" indent="0" algn="ctr">
              <a:lnSpc>
                <a:spcPts val="7531"/>
              </a:lnSpc>
              <a:spcBef>
                <a:spcPct val="0"/>
              </a:spcBef>
            </a:pPr>
            <a:r>
              <a:rPr lang="en-US" sz="5379" dirty="0">
                <a:solidFill>
                  <a:srgbClr val="01070A"/>
                </a:solidFill>
                <a:latin typeface="Carelia"/>
              </a:rPr>
              <a:t>Flowchart</a:t>
            </a:r>
          </a:p>
        </p:txBody>
      </p:sp>
      <p:pic>
        <p:nvPicPr>
          <p:cNvPr id="10" name="Picture 9" descr="A diagram of a software company&#10;&#10;Description automatically generated">
            <a:extLst>
              <a:ext uri="{FF2B5EF4-FFF2-40B4-BE49-F238E27FC236}">
                <a16:creationId xmlns:a16="http://schemas.microsoft.com/office/drawing/2014/main" id="{76F18528-0A45-9530-3C42-19555B05B28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74921" y="1697922"/>
            <a:ext cx="5073680" cy="6770624"/>
          </a:xfrm>
          <a:prstGeom prst="rect">
            <a:avLst/>
          </a:prstGeom>
          <a:noFill/>
          <a:ln>
            <a:noFill/>
          </a:ln>
        </p:spPr>
      </p:pic>
      <p:pic>
        <p:nvPicPr>
          <p:cNvPr id="12" name="Picture 11" descr="A diagram of a flowchart&#10;&#10;Description automatically generated">
            <a:extLst>
              <a:ext uri="{FF2B5EF4-FFF2-40B4-BE49-F238E27FC236}">
                <a16:creationId xmlns:a16="http://schemas.microsoft.com/office/drawing/2014/main" id="{60BB64CD-0737-564E-0194-6C8A61F5E9F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658600" y="1215067"/>
            <a:ext cx="3211711" cy="7971391"/>
          </a:xfrm>
          <a:prstGeom prst="rect">
            <a:avLst/>
          </a:prstGeom>
          <a:noFill/>
          <a:ln>
            <a:noFill/>
          </a:ln>
        </p:spPr>
      </p:pic>
      <p:sp>
        <p:nvSpPr>
          <p:cNvPr id="13" name="TextBox 11">
            <a:extLst>
              <a:ext uri="{FF2B5EF4-FFF2-40B4-BE49-F238E27FC236}">
                <a16:creationId xmlns:a16="http://schemas.microsoft.com/office/drawing/2014/main" id="{64A8BA36-B1C0-6276-C6CF-9B66DE6FDE21}"/>
              </a:ext>
            </a:extLst>
          </p:cNvPr>
          <p:cNvSpPr txBox="1"/>
          <p:nvPr/>
        </p:nvSpPr>
        <p:spPr>
          <a:xfrm>
            <a:off x="4267855" y="7734300"/>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Main  menu</a:t>
            </a:r>
          </a:p>
        </p:txBody>
      </p:sp>
      <p:sp>
        <p:nvSpPr>
          <p:cNvPr id="14" name="TextBox 11">
            <a:extLst>
              <a:ext uri="{FF2B5EF4-FFF2-40B4-BE49-F238E27FC236}">
                <a16:creationId xmlns:a16="http://schemas.microsoft.com/office/drawing/2014/main" id="{73326142-AC45-F3E2-ED2C-2C4D8AB76178}"/>
              </a:ext>
            </a:extLst>
          </p:cNvPr>
          <p:cNvSpPr txBox="1"/>
          <p:nvPr/>
        </p:nvSpPr>
        <p:spPr>
          <a:xfrm>
            <a:off x="13032739" y="7588098"/>
            <a:ext cx="3751561" cy="361446"/>
          </a:xfrm>
          <a:prstGeom prst="rect">
            <a:avLst/>
          </a:prstGeom>
        </p:spPr>
        <p:txBody>
          <a:bodyPr lIns="0" tIns="0" rIns="0" bIns="0" rtlCol="0" anchor="t">
            <a:spAutoFit/>
          </a:bodyPr>
          <a:lstStyle/>
          <a:p>
            <a:pPr algn="ctr">
              <a:lnSpc>
                <a:spcPts val="3011"/>
              </a:lnSpc>
            </a:pPr>
            <a:r>
              <a:rPr lang="en-US" sz="2151" b="1" dirty="0">
                <a:solidFill>
                  <a:srgbClr val="01070A"/>
                </a:solidFill>
                <a:latin typeface="Dosis"/>
              </a:rPr>
              <a:t>Add book</a:t>
            </a:r>
          </a:p>
        </p:txBody>
      </p:sp>
    </p:spTree>
    <p:extLst>
      <p:ext uri="{BB962C8B-B14F-4D97-AF65-F5344CB8AC3E}">
        <p14:creationId xmlns:p14="http://schemas.microsoft.com/office/powerpoint/2010/main" val="2846997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699</Words>
  <Application>Microsoft Office PowerPoint</Application>
  <PresentationFormat>Custom</PresentationFormat>
  <Paragraphs>57</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Carelia</vt:lpstr>
      <vt:lpstr>Arial</vt:lpstr>
      <vt:lpstr>Calibri</vt:lpstr>
      <vt:lpstr>Dosis</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Illustrative Creative Literature Project Presentation</dc:title>
  <cp:lastModifiedBy>AFIQAH ROSLI</cp:lastModifiedBy>
  <cp:revision>10</cp:revision>
  <dcterms:created xsi:type="dcterms:W3CDTF">2006-08-16T00:00:00Z</dcterms:created>
  <dcterms:modified xsi:type="dcterms:W3CDTF">2024-06-20T07:16:41Z</dcterms:modified>
  <dc:identifier>DAF6eY-ggOE</dc:identifier>
</cp:coreProperties>
</file>